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617" r:id="rId2"/>
    <p:sldId id="865" r:id="rId3"/>
    <p:sldId id="866" r:id="rId4"/>
    <p:sldId id="895" r:id="rId5"/>
    <p:sldId id="867" r:id="rId6"/>
    <p:sldId id="880" r:id="rId7"/>
    <p:sldId id="881" r:id="rId8"/>
    <p:sldId id="883" r:id="rId9"/>
    <p:sldId id="887" r:id="rId10"/>
    <p:sldId id="886" r:id="rId11"/>
    <p:sldId id="888" r:id="rId12"/>
    <p:sldId id="889" r:id="rId13"/>
    <p:sldId id="882" r:id="rId14"/>
    <p:sldId id="890" r:id="rId15"/>
    <p:sldId id="893" r:id="rId16"/>
    <p:sldId id="896" r:id="rId17"/>
    <p:sldId id="897" r:id="rId18"/>
    <p:sldId id="901" r:id="rId19"/>
    <p:sldId id="902" r:id="rId20"/>
    <p:sldId id="892" r:id="rId21"/>
    <p:sldId id="903" r:id="rId22"/>
    <p:sldId id="894" r:id="rId23"/>
    <p:sldId id="904" r:id="rId24"/>
    <p:sldId id="906" r:id="rId25"/>
    <p:sldId id="905" r:id="rId26"/>
    <p:sldId id="898" r:id="rId27"/>
    <p:sldId id="899" r:id="rId28"/>
    <p:sldId id="900" r:id="rId29"/>
    <p:sldId id="908" r:id="rId30"/>
    <p:sldId id="909" r:id="rId31"/>
    <p:sldId id="910" r:id="rId32"/>
    <p:sldId id="911" r:id="rId33"/>
    <p:sldId id="912" r:id="rId34"/>
    <p:sldId id="913" r:id="rId35"/>
    <p:sldId id="914" r:id="rId36"/>
    <p:sldId id="915" r:id="rId37"/>
    <p:sldId id="916" r:id="rId38"/>
    <p:sldId id="917" r:id="rId39"/>
    <p:sldId id="918" r:id="rId40"/>
    <p:sldId id="919" r:id="rId41"/>
    <p:sldId id="920" r:id="rId42"/>
    <p:sldId id="921" r:id="rId43"/>
    <p:sldId id="922" r:id="rId44"/>
    <p:sldId id="923" r:id="rId45"/>
    <p:sldId id="924" r:id="rId46"/>
    <p:sldId id="925" r:id="rId47"/>
    <p:sldId id="926" r:id="rId48"/>
    <p:sldId id="927" r:id="rId49"/>
    <p:sldId id="928" r:id="rId50"/>
    <p:sldId id="929" r:id="rId51"/>
    <p:sldId id="930" r:id="rId52"/>
    <p:sldId id="931" r:id="rId53"/>
    <p:sldId id="932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9">
          <p15:clr>
            <a:srgbClr val="A4A3A4"/>
          </p15:clr>
        </p15:guide>
        <p15:guide id="2" pos="2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139D1A"/>
    <a:srgbClr val="00FF00"/>
    <a:srgbClr val="BBE4F1"/>
    <a:srgbClr val="99CCFF"/>
    <a:srgbClr val="0098DD"/>
    <a:srgbClr val="66FFFF"/>
    <a:srgbClr val="641E64"/>
    <a:srgbClr val="323C46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8" autoAdjust="0"/>
    <p:restoredTop sz="89890" autoAdjust="0"/>
  </p:normalViewPr>
  <p:slideViewPr>
    <p:cSldViewPr snapToGrid="0" showGuides="1">
      <p:cViewPr varScale="1">
        <p:scale>
          <a:sx n="65" d="100"/>
          <a:sy n="65" d="100"/>
        </p:scale>
        <p:origin x="942" y="78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-2454" y="-78"/>
      </p:cViewPr>
      <p:guideLst>
        <p:guide orient="horz" pos="2889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23819-DFAD-4001-81D5-0A392E406B24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4B9C-AF97-498B-83A2-2D78AE8753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F7C4A-FBFD-4612-829C-68739759EDFF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1552F-1DFF-4169-B5E8-B55E04DA85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2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828675" y="649762"/>
            <a:ext cx="10591210" cy="5497104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幻灯片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531220" y="460852"/>
            <a:ext cx="11201744" cy="605011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456544" y="382719"/>
            <a:ext cx="11353538" cy="6194351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5400000">
            <a:off x="425002" y="5758252"/>
            <a:ext cx="849384" cy="746357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6200000">
            <a:off x="10958683" y="397444"/>
            <a:ext cx="817513" cy="81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828675" y="637121"/>
            <a:ext cx="10635231" cy="55097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1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solidFill>
            <a:srgbClr val="2F55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284515" y="990668"/>
            <a:ext cx="9622972" cy="4876665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1286327" y="990667"/>
            <a:ext cx="9622972" cy="4876665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16200000">
            <a:off x="9849080" y="856071"/>
            <a:ext cx="1175657" cy="117565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67263" y="4826272"/>
            <a:ext cx="1175657" cy="11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/>
        </p:nvSpPr>
        <p:spPr>
          <a:xfrm>
            <a:off x="3827572" y="2321194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再看片元操作</a:t>
            </a:r>
            <a:endParaRPr lang="zh-CN" altLang="en-US" sz="6000" b="1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442206" y="4362792"/>
            <a:ext cx="3493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华中科技大学软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件学院   万琳</a:t>
            </a:r>
          </a:p>
        </p:txBody>
      </p:sp>
      <p:sp>
        <p:nvSpPr>
          <p:cNvPr id="103" name="矩形 102"/>
          <p:cNvSpPr/>
          <p:nvPr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几个重要的缓冲区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1876424" y="1533525"/>
            <a:ext cx="9534526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深度缓存</a:t>
            </a:r>
          </a:p>
        </p:txBody>
      </p:sp>
      <p:sp>
        <p:nvSpPr>
          <p:cNvPr id="19" name="矩形 18"/>
          <p:cNvSpPr/>
          <p:nvPr/>
        </p:nvSpPr>
        <p:spPr>
          <a:xfrm>
            <a:off x="2143124" y="2233910"/>
            <a:ext cx="8201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深度缓存（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Depth Buffer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）存储每个像素点的深度信息，也就是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坐标值。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rot="16200000" flipV="1">
            <a:off x="5623546" y="4742596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6523545" y="5632084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6146186" y="3702044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y</a:t>
            </a:r>
            <a:endParaRPr lang="zh-CN" altLang="en-US" sz="2000" dirty="0"/>
          </a:p>
        </p:txBody>
      </p:sp>
      <p:sp>
        <p:nvSpPr>
          <p:cNvPr id="42" name="矩形 41"/>
          <p:cNvSpPr/>
          <p:nvPr/>
        </p:nvSpPr>
        <p:spPr>
          <a:xfrm>
            <a:off x="8445981" y="5601132"/>
            <a:ext cx="295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endParaRPr lang="zh-CN" altLang="en-US" sz="2000" baseline="-25000" dirty="0"/>
          </a:p>
        </p:txBody>
      </p:sp>
      <p:cxnSp>
        <p:nvCxnSpPr>
          <p:cNvPr id="44" name="直接箭头连接符 43"/>
          <p:cNvCxnSpPr/>
          <p:nvPr/>
        </p:nvCxnSpPr>
        <p:spPr>
          <a:xfrm rot="5400000">
            <a:off x="6527107" y="4203333"/>
            <a:ext cx="1440000" cy="1440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134225" y="4486275"/>
            <a:ext cx="1200150" cy="8763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正五边形 45"/>
          <p:cNvSpPr/>
          <p:nvPr/>
        </p:nvSpPr>
        <p:spPr>
          <a:xfrm>
            <a:off x="8058150" y="3810000"/>
            <a:ext cx="695325" cy="628650"/>
          </a:xfrm>
          <a:prstGeom prst="pent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>
            <a:off x="8696325" y="3295650"/>
            <a:ext cx="609600" cy="466725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286875" y="2886075"/>
            <a:ext cx="476250" cy="4953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 rot="10800000" flipV="1">
            <a:off x="7755834" y="4143378"/>
            <a:ext cx="740467" cy="73795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rot="5400000">
            <a:off x="9142976" y="3165811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rot="10800000" flipV="1">
            <a:off x="8632137" y="3629025"/>
            <a:ext cx="388039" cy="38553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rot="5400000">
            <a:off x="9685901" y="2632412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7696199" y="480059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401049" y="409574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943974" y="356234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9439274" y="3095624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标注 56"/>
          <p:cNvSpPr/>
          <p:nvPr/>
        </p:nvSpPr>
        <p:spPr>
          <a:xfrm>
            <a:off x="5686425" y="2781300"/>
            <a:ext cx="1581150" cy="800100"/>
          </a:xfrm>
          <a:prstGeom prst="wedgeRoundRectCallout">
            <a:avLst>
              <a:gd name="adj1" fmla="val 43230"/>
              <a:gd name="adj2" fmla="val 83929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深度值规范到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0.0~1.0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之间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667750" y="40767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229725" y="35433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9686925" y="31242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7391400" y="4791075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  <p:cxnSp>
        <p:nvCxnSpPr>
          <p:cNvPr id="32" name="直接箭头连接符 31"/>
          <p:cNvCxnSpPr/>
          <p:nvPr/>
        </p:nvCxnSpPr>
        <p:spPr>
          <a:xfrm rot="5400000" flipH="1" flipV="1">
            <a:off x="2070933" y="3859629"/>
            <a:ext cx="1769646" cy="155608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立方体 32"/>
          <p:cNvSpPr/>
          <p:nvPr/>
        </p:nvSpPr>
        <p:spPr>
          <a:xfrm>
            <a:off x="2609851" y="3905250"/>
            <a:ext cx="1762124" cy="1238250"/>
          </a:xfrm>
          <a:prstGeom prst="cube">
            <a:avLst>
              <a:gd name="adj" fmla="val 24231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57"/>
          <p:cNvGrpSpPr/>
          <p:nvPr/>
        </p:nvGrpSpPr>
        <p:grpSpPr>
          <a:xfrm>
            <a:off x="2596072" y="4194110"/>
            <a:ext cx="1485441" cy="946483"/>
            <a:chOff x="6262896" y="4293840"/>
            <a:chExt cx="742835" cy="741146"/>
          </a:xfrm>
        </p:grpSpPr>
        <p:sp>
          <p:nvSpPr>
            <p:cNvPr id="35" name="矩形 34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矩形 61"/>
          <p:cNvSpPr/>
          <p:nvPr/>
        </p:nvSpPr>
        <p:spPr>
          <a:xfrm>
            <a:off x="2799520" y="559922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屏幕坐标系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95289" y="510763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100665" y="4064702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 rot="16200000" flipV="1">
            <a:off x="1378417" y="4723496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4386218" y="5424957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cxnSp>
        <p:nvCxnSpPr>
          <p:cNvPr id="67" name="直接箭头连接符 66"/>
          <p:cNvCxnSpPr/>
          <p:nvPr/>
        </p:nvCxnSpPr>
        <p:spPr>
          <a:xfrm>
            <a:off x="2184654" y="5520984"/>
            <a:ext cx="21587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2232516" y="3602679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sp>
        <p:nvSpPr>
          <p:cNvPr id="69" name="矩形 68"/>
          <p:cNvSpPr/>
          <p:nvPr/>
        </p:nvSpPr>
        <p:spPr>
          <a:xfrm>
            <a:off x="3734557" y="3410375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70" name="矩形 69"/>
          <p:cNvSpPr/>
          <p:nvPr/>
        </p:nvSpPr>
        <p:spPr>
          <a:xfrm>
            <a:off x="1995239" y="548863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圆角矩形标注 70"/>
          <p:cNvSpPr/>
          <p:nvPr/>
        </p:nvSpPr>
        <p:spPr>
          <a:xfrm>
            <a:off x="4600575" y="4552950"/>
            <a:ext cx="1047750" cy="790575"/>
          </a:xfrm>
          <a:prstGeom prst="wedgeRoundRectCallout">
            <a:avLst>
              <a:gd name="adj1" fmla="val -133561"/>
              <a:gd name="adj2" fmla="val 7093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左手系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687432" y="3981875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几个重要的缓冲区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1876424" y="1533525"/>
            <a:ext cx="9534526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累计缓存</a:t>
            </a:r>
          </a:p>
        </p:txBody>
      </p:sp>
      <p:sp>
        <p:nvSpPr>
          <p:cNvPr id="19" name="矩形 18"/>
          <p:cNvSpPr/>
          <p:nvPr/>
        </p:nvSpPr>
        <p:spPr>
          <a:xfrm>
            <a:off x="2143124" y="2129135"/>
            <a:ext cx="86010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累积缓存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Accumulation Buffer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 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与颜色缓冲类似，同样储存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像素点的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颜色值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用途：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合成多幅图像，实现在场景中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多重曝光（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multiple exposures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 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方法：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将图像渲染多次，对场景位置（或所选的物体）进行微小的、渐增的改变，然后累积结果。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效果：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提高图像的真实性，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产生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反走样、运动模糊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等效果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fontAlgn="base"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几个重要的缓冲区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1876424" y="1533525"/>
            <a:ext cx="9534526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累计缓存</a:t>
            </a:r>
          </a:p>
        </p:txBody>
      </p:sp>
      <p:sp>
        <p:nvSpPr>
          <p:cNvPr id="7" name="矩形 6"/>
          <p:cNvSpPr/>
          <p:nvPr/>
        </p:nvSpPr>
        <p:spPr>
          <a:xfrm>
            <a:off x="2160627" y="225373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运动模糊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：多幅有微小位移的图像的合成。</a:t>
            </a:r>
            <a:endParaRPr lang="zh-CN" altLang="en-US" dirty="0"/>
          </a:p>
        </p:txBody>
      </p:sp>
      <p:pic>
        <p:nvPicPr>
          <p:cNvPr id="8" name="图片 7" descr="运动模糊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3695" y="3129914"/>
            <a:ext cx="3268980" cy="2451735"/>
          </a:xfrm>
          <a:prstGeom prst="rect">
            <a:avLst/>
          </a:prstGeom>
        </p:spPr>
      </p:pic>
      <p:pic>
        <p:nvPicPr>
          <p:cNvPr id="10" name="图片 9" descr="运动模糊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6495" y="3137040"/>
            <a:ext cx="3259480" cy="2444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924425" y="3028950"/>
            <a:ext cx="2371725" cy="23145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343150" y="3019425"/>
            <a:ext cx="2371725" cy="231457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914900" y="3143250"/>
            <a:ext cx="2371725" cy="23145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dirty="0" smtClean="0"/>
              <a:t>0000000000000000</a:t>
            </a:r>
          </a:p>
          <a:p>
            <a:pPr algn="dist"/>
            <a:r>
              <a:rPr lang="en-US" altLang="zh-CN" dirty="0" smtClean="0"/>
              <a:t>0000000000000000</a:t>
            </a:r>
            <a:endParaRPr lang="zh-CN" altLang="en-US" dirty="0" smtClean="0"/>
          </a:p>
          <a:p>
            <a:pPr algn="dist"/>
            <a:r>
              <a:rPr lang="en-US" altLang="zh-CN" dirty="0" smtClean="0"/>
              <a:t>00000</a:t>
            </a:r>
            <a:r>
              <a:rPr lang="en-US" altLang="zh-CN" dirty="0" smtClean="0">
                <a:solidFill>
                  <a:srgbClr val="00B0F0"/>
                </a:solidFill>
              </a:rPr>
              <a:t>111111</a:t>
            </a:r>
            <a:r>
              <a:rPr lang="en-US" altLang="zh-CN" dirty="0" smtClean="0"/>
              <a:t>00000</a:t>
            </a:r>
            <a:endParaRPr lang="zh-CN" altLang="en-US" dirty="0" smtClean="0"/>
          </a:p>
          <a:p>
            <a:pPr algn="dist"/>
            <a:r>
              <a:rPr lang="en-US" altLang="zh-CN" dirty="0" smtClean="0"/>
              <a:t>0000000</a:t>
            </a:r>
            <a:r>
              <a:rPr lang="en-US" altLang="zh-CN" dirty="0" smtClean="0">
                <a:solidFill>
                  <a:srgbClr val="00B0F0"/>
                </a:solidFill>
              </a:rPr>
              <a:t>11</a:t>
            </a:r>
            <a:r>
              <a:rPr lang="en-US" altLang="zh-CN" dirty="0" smtClean="0"/>
              <a:t>0000000</a:t>
            </a:r>
          </a:p>
          <a:p>
            <a:pPr algn="dist"/>
            <a:r>
              <a:rPr lang="en-US" altLang="zh-CN" dirty="0" smtClean="0"/>
              <a:t>0000000</a:t>
            </a:r>
            <a:r>
              <a:rPr lang="en-US" altLang="zh-CN" dirty="0" smtClean="0">
                <a:solidFill>
                  <a:srgbClr val="00B0F0"/>
                </a:solidFill>
              </a:rPr>
              <a:t>11</a:t>
            </a:r>
            <a:r>
              <a:rPr lang="en-US" altLang="zh-CN" dirty="0" smtClean="0"/>
              <a:t>0000000</a:t>
            </a:r>
          </a:p>
          <a:p>
            <a:pPr algn="dist"/>
            <a:r>
              <a:rPr lang="en-US" altLang="zh-CN" dirty="0" smtClean="0"/>
              <a:t>00000000</a:t>
            </a:r>
            <a:r>
              <a:rPr lang="en-US" altLang="zh-CN" dirty="0" smtClean="0">
                <a:solidFill>
                  <a:srgbClr val="00B0F0"/>
                </a:solidFill>
              </a:rPr>
              <a:t>11</a:t>
            </a:r>
            <a:r>
              <a:rPr lang="en-US" altLang="zh-CN" dirty="0" smtClean="0"/>
              <a:t>0000000000000000000000</a:t>
            </a:r>
            <a:endParaRPr lang="zh-CN" altLang="en-US" dirty="0" smtClean="0"/>
          </a:p>
          <a:p>
            <a:pPr algn="dist"/>
            <a:r>
              <a:rPr lang="en-US" altLang="zh-CN" dirty="0" smtClean="0"/>
              <a:t>0000000000000000</a:t>
            </a:r>
            <a:endParaRPr lang="zh-CN" altLang="en-US" dirty="0" smtClean="0"/>
          </a:p>
          <a:p>
            <a:pPr algn="dist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7543800" y="3019425"/>
            <a:ext cx="2371725" cy="23145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239125" y="3400425"/>
            <a:ext cx="889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sz="9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82334" y="566368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模板缓存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3009900"/>
            <a:ext cx="738981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4914900" y="3038475"/>
            <a:ext cx="2371725" cy="2314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箭头连接符 55"/>
          <p:cNvCxnSpPr/>
          <p:nvPr/>
        </p:nvCxnSpPr>
        <p:spPr>
          <a:xfrm rot="5400000">
            <a:off x="2726632" y="4146183"/>
            <a:ext cx="1440000" cy="1440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343275" y="4429125"/>
            <a:ext cx="1200150" cy="8763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cxnSp>
        <p:nvCxnSpPr>
          <p:cNvPr id="18" name="直接箭头连接符 17"/>
          <p:cNvCxnSpPr/>
          <p:nvPr/>
        </p:nvCxnSpPr>
        <p:spPr>
          <a:xfrm rot="16200000" flipV="1">
            <a:off x="1832596" y="4685446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2732595" y="5574934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355236" y="3644894"/>
            <a:ext cx="378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y</a:t>
            </a:r>
            <a:r>
              <a:rPr lang="en-US" altLang="zh-CN" sz="2000" baseline="-25000" dirty="0" smtClean="0"/>
              <a:t>v</a:t>
            </a:r>
            <a:endParaRPr lang="zh-CN" altLang="en-US" sz="2000" dirty="0"/>
          </a:p>
        </p:txBody>
      </p:sp>
      <p:sp>
        <p:nvSpPr>
          <p:cNvPr id="24" name="矩形 23"/>
          <p:cNvSpPr/>
          <p:nvPr/>
        </p:nvSpPr>
        <p:spPr>
          <a:xfrm>
            <a:off x="4655031" y="5543982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r>
              <a:rPr lang="en-US" altLang="zh-CN" sz="2000" baseline="-25000" dirty="0" smtClean="0"/>
              <a:t>v</a:t>
            </a:r>
            <a:endParaRPr lang="zh-CN" altLang="en-US" sz="2000" baseline="-25000" dirty="0"/>
          </a:p>
        </p:txBody>
      </p:sp>
      <p:sp>
        <p:nvSpPr>
          <p:cNvPr id="28" name="正五边形 27"/>
          <p:cNvSpPr/>
          <p:nvPr/>
        </p:nvSpPr>
        <p:spPr>
          <a:xfrm>
            <a:off x="4267200" y="3752850"/>
            <a:ext cx="695325" cy="628650"/>
          </a:xfrm>
          <a:prstGeom prst="pent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>
            <a:off x="4905375" y="3238500"/>
            <a:ext cx="609600" cy="466725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495925" y="2828925"/>
            <a:ext cx="476250" cy="4953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/>
          <p:nvPr/>
        </p:nvCxnSpPr>
        <p:spPr>
          <a:xfrm rot="10800000" flipV="1">
            <a:off x="3964884" y="4086228"/>
            <a:ext cx="740467" cy="73795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5400000">
            <a:off x="5352026" y="3108661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10800000" flipV="1">
            <a:off x="4841187" y="3571875"/>
            <a:ext cx="388039" cy="38553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rot="5400000">
            <a:off x="5894951" y="2575262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3905249" y="474344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610099" y="403859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153024" y="350519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5648324" y="3038474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876800" y="40195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38775" y="348615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5895975" y="30670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3600450" y="4733925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657975" y="4410075"/>
            <a:ext cx="1200150" cy="8763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正五边形 56"/>
          <p:cNvSpPr/>
          <p:nvPr/>
        </p:nvSpPr>
        <p:spPr>
          <a:xfrm>
            <a:off x="6886575" y="4476750"/>
            <a:ext cx="695325" cy="628650"/>
          </a:xfrm>
          <a:prstGeom prst="pent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772657" y="3943775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45" grpId="0" animBg="1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482396" y="2909949"/>
            <a:ext cx="2442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什么是颜色混合？</a:t>
            </a:r>
            <a:endParaRPr lang="zh-CN" altLang="en-US" sz="20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1904999" y="1102995"/>
            <a:ext cx="36576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endParaRPr lang="zh-CN" altLang="en-US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颜色混合（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Color Blending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1672" y="1532253"/>
            <a:ext cx="12382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1914524" y="2655570"/>
            <a:ext cx="752475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RGBA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源颜色值（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,G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,B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,A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RGBA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目标颜色值（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,G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,B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,A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   源调和因子（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,S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g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,S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,S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），      目标调和因子（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,D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g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,D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,D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新的调和颜色计算：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 S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+D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,S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g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+D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g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,S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+D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,S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+D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d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71775" y="5048250"/>
            <a:ext cx="1219200" cy="552450"/>
          </a:xfrm>
          <a:prstGeom prst="rect">
            <a:avLst/>
          </a:prstGeom>
          <a:solidFill>
            <a:srgbClr val="FF7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600450" y="4972050"/>
            <a:ext cx="1219200" cy="5524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924050" y="20719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（实际上是</a:t>
            </a:r>
            <a:r>
              <a:rPr lang="el-GR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α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系数，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Alpha Coeefficient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）不为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1.0f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，即颜色有一定透明度时，可以进行颜色混合</a:t>
            </a:r>
            <a:endParaRPr lang="en-US" altLang="zh-CN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17827" y="5625584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不透明时不进行颜色混合</a:t>
            </a:r>
            <a:endParaRPr lang="zh-CN" altLang="en-US" sz="1600" dirty="0"/>
          </a:p>
        </p:txBody>
      </p:sp>
      <p:grpSp>
        <p:nvGrpSpPr>
          <p:cNvPr id="41" name="组合 40"/>
          <p:cNvGrpSpPr/>
          <p:nvPr/>
        </p:nvGrpSpPr>
        <p:grpSpPr>
          <a:xfrm>
            <a:off x="5981700" y="4981575"/>
            <a:ext cx="4859496" cy="1020663"/>
            <a:chOff x="5981700" y="4981575"/>
            <a:chExt cx="4859496" cy="1020663"/>
          </a:xfrm>
        </p:grpSpPr>
        <p:grpSp>
          <p:nvGrpSpPr>
            <p:cNvPr id="38" name="组合 37"/>
            <p:cNvGrpSpPr/>
            <p:nvPr/>
          </p:nvGrpSpPr>
          <p:grpSpPr>
            <a:xfrm>
              <a:off x="5981700" y="4981575"/>
              <a:ext cx="4552950" cy="1011138"/>
              <a:chOff x="5981700" y="4981575"/>
              <a:chExt cx="4552950" cy="1011138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981700" y="5057775"/>
                <a:ext cx="1219200" cy="552450"/>
              </a:xfrm>
              <a:prstGeom prst="rect">
                <a:avLst/>
              </a:prstGeom>
              <a:solidFill>
                <a:srgbClr val="FF7F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810375" y="4981575"/>
                <a:ext cx="1219200" cy="552450"/>
              </a:xfrm>
              <a:prstGeom prst="rect">
                <a:avLst/>
              </a:prstGeom>
              <a:solidFill>
                <a:srgbClr val="FFFF00">
                  <a:alpha val="5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018252" y="5654159"/>
                <a:ext cx="223651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latin typeface="微软雅黑" pitchFamily="34" charset="-122"/>
                    <a:ea typeface="微软雅黑" pitchFamily="34" charset="-122"/>
                  </a:rPr>
                  <a:t>一个透明时的颜色混合</a:t>
                </a:r>
                <a:endParaRPr lang="zh-CN" altLang="en-US" sz="1600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486775" y="5067300"/>
                <a:ext cx="1219200" cy="552450"/>
              </a:xfrm>
              <a:prstGeom prst="rect">
                <a:avLst/>
              </a:prstGeom>
              <a:solidFill>
                <a:srgbClr val="FF7F33">
                  <a:alpha val="5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9315450" y="4991100"/>
                <a:ext cx="1219200" cy="552450"/>
              </a:xfrm>
              <a:prstGeom prst="rect">
                <a:avLst/>
              </a:prstGeom>
              <a:solidFill>
                <a:srgbClr val="FFFF00">
                  <a:alpha val="51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8399502" y="5663684"/>
              <a:ext cx="24416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两个都透明时的颜色混合</a:t>
              </a:r>
              <a:endParaRPr lang="zh-CN" altLang="en-US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482396" y="2748024"/>
            <a:ext cx="2156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遇见透明物体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3576638"/>
            <a:ext cx="2376488" cy="153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1708" y="3498610"/>
            <a:ext cx="5639117" cy="2211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482396" y="2748024"/>
            <a:ext cx="2156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遇见透明物体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rot="5400000">
            <a:off x="3250507" y="4384308"/>
            <a:ext cx="1440000" cy="1440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867150" y="4667250"/>
            <a:ext cx="1200150" cy="8763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rot="16200000" flipV="1">
            <a:off x="2356471" y="4923571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3256470" y="5813059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879111" y="3883019"/>
            <a:ext cx="378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y</a:t>
            </a:r>
            <a:r>
              <a:rPr lang="en-US" altLang="zh-CN" sz="2000" baseline="-25000" dirty="0" smtClean="0"/>
              <a:t>v</a:t>
            </a:r>
            <a:endParaRPr lang="zh-CN" altLang="en-US" sz="2000" dirty="0"/>
          </a:p>
        </p:txBody>
      </p:sp>
      <p:sp>
        <p:nvSpPr>
          <p:cNvPr id="26" name="矩形 25"/>
          <p:cNvSpPr/>
          <p:nvPr/>
        </p:nvSpPr>
        <p:spPr>
          <a:xfrm>
            <a:off x="5178906" y="5782107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r>
              <a:rPr lang="en-US" altLang="zh-CN" sz="2000" baseline="-25000" dirty="0" smtClean="0"/>
              <a:t>v</a:t>
            </a:r>
            <a:endParaRPr lang="zh-CN" altLang="en-US" sz="2000" baseline="-25000" dirty="0"/>
          </a:p>
        </p:txBody>
      </p:sp>
      <p:sp>
        <p:nvSpPr>
          <p:cNvPr id="27" name="正五边形 26"/>
          <p:cNvSpPr/>
          <p:nvPr/>
        </p:nvSpPr>
        <p:spPr>
          <a:xfrm>
            <a:off x="4791075" y="3990975"/>
            <a:ext cx="695325" cy="628650"/>
          </a:xfrm>
          <a:prstGeom prst="pentagon">
            <a:avLst/>
          </a:prstGeom>
          <a:solidFill>
            <a:srgbClr val="00B0F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5429250" y="3476625"/>
            <a:ext cx="609600" cy="466725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019800" y="3067050"/>
            <a:ext cx="476250" cy="4953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rot="10800000" flipV="1">
            <a:off x="4488759" y="4324353"/>
            <a:ext cx="740467" cy="73795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rot="5400000">
            <a:off x="5875901" y="3346786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0800000" flipV="1">
            <a:off x="5365062" y="3810000"/>
            <a:ext cx="388039" cy="38553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5400000">
            <a:off x="6418826" y="2813387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4429124" y="4981574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133974" y="4276724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676899" y="3743324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172199" y="327659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400675" y="42576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962650" y="372427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6419850" y="330517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4124325" y="497205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7181850" y="4648200"/>
            <a:ext cx="1200150" cy="8763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正五边形 52"/>
          <p:cNvSpPr/>
          <p:nvPr/>
        </p:nvSpPr>
        <p:spPr>
          <a:xfrm>
            <a:off x="3905250" y="3143250"/>
            <a:ext cx="695325" cy="628650"/>
          </a:xfrm>
          <a:prstGeom prst="pent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4296532" y="4181900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55" name="右箭头 54"/>
          <p:cNvSpPr/>
          <p:nvPr/>
        </p:nvSpPr>
        <p:spPr>
          <a:xfrm rot="3023282">
            <a:off x="4533900" y="3819525"/>
            <a:ext cx="342900" cy="2571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>
            <a:off x="7439025" y="4762501"/>
            <a:ext cx="495300" cy="438150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正五边形 56"/>
          <p:cNvSpPr/>
          <p:nvPr/>
        </p:nvSpPr>
        <p:spPr>
          <a:xfrm>
            <a:off x="7324725" y="4695825"/>
            <a:ext cx="695325" cy="628650"/>
          </a:xfrm>
          <a:prstGeom prst="pentagon">
            <a:avLst/>
          </a:prstGeom>
          <a:solidFill>
            <a:srgbClr val="00B0F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2" grpId="0" animBg="1"/>
      <p:bldP spid="53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片元操作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44106" y="2165167"/>
            <a:ext cx="1229715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62535" y="2159913"/>
            <a:ext cx="122446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几何、曲面细分着色器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20435" y="4440657"/>
            <a:ext cx="1129873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片元操作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91505" y="4445913"/>
            <a:ext cx="126124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9361" y="4451167"/>
            <a:ext cx="1124607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三角形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设置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94221" y="4435402"/>
            <a:ext cx="1334826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三角形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遍历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4584" y="1524179"/>
            <a:ext cx="1210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顶点数据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摄像机位置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光照纹理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/>
          <p:cNvCxnSpPr>
            <a:endCxn id="3" idx="1"/>
          </p:cNvCxnSpPr>
          <p:nvPr/>
        </p:nvCxnSpPr>
        <p:spPr>
          <a:xfrm>
            <a:off x="1187648" y="2417415"/>
            <a:ext cx="95645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690651" y="3195144"/>
            <a:ext cx="52405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389561" y="2396373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5107998" y="2391118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321247" y="4703393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113254" y="4698138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863248" y="4703394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8476585" y="468762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5400000">
            <a:off x="7651481" y="2924506"/>
            <a:ext cx="541277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571182" y="2154657"/>
            <a:ext cx="1224467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8865" y="2149402"/>
            <a:ext cx="1229731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6821083" y="2391117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28393" y="3363327"/>
            <a:ext cx="1786761" cy="26776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</a:t>
            </a:r>
            <a:r>
              <a:rPr lang="en-US" altLang="zh-CN" sz="1400" dirty="0" smtClean="0"/>
              <a:t>000000000</a:t>
            </a:r>
          </a:p>
          <a:p>
            <a:pPr algn="dist"/>
            <a:r>
              <a:rPr lang="en-US" altLang="zh-CN" sz="1400" dirty="0" smtClean="0"/>
              <a:t>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</a:t>
            </a:r>
          </a:p>
          <a:p>
            <a:pPr algn="dist"/>
            <a:r>
              <a:rPr lang="en-US" altLang="zh-CN" sz="1400" dirty="0" smtClean="0"/>
              <a:t>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</a:t>
            </a:r>
          </a:p>
          <a:p>
            <a:pPr algn="dist"/>
            <a:r>
              <a:rPr lang="en-US" altLang="zh-CN" sz="1400" dirty="0" smtClean="0"/>
              <a:t>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</a:t>
            </a:r>
            <a:r>
              <a:rPr lang="en-US" altLang="zh-CN" sz="1400" dirty="0" smtClean="0"/>
              <a:t>00000</a:t>
            </a:r>
          </a:p>
          <a:p>
            <a:pPr algn="dist"/>
            <a:r>
              <a:rPr lang="en-US" altLang="zh-CN" sz="1400" dirty="0" smtClean="0"/>
              <a:t>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</a:t>
            </a:r>
          </a:p>
          <a:p>
            <a:pPr algn="dist"/>
            <a:r>
              <a:rPr lang="en-US" altLang="zh-CN" sz="1400" dirty="0" smtClean="0"/>
              <a:t>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</a:t>
            </a:r>
          </a:p>
          <a:p>
            <a:pPr algn="dist"/>
            <a:r>
              <a:rPr lang="en-US" altLang="zh-CN" sz="1400" dirty="0" smtClean="0"/>
              <a:t>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1111111</a:t>
            </a:r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</a:t>
            </a:r>
          </a:p>
          <a:p>
            <a:pPr algn="dist"/>
            <a:r>
              <a:rPr lang="en-US" altLang="zh-CN" sz="1400" dirty="0" smtClean="0"/>
              <a:t>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1111111</a:t>
            </a:r>
            <a:r>
              <a:rPr lang="en-US" altLang="zh-CN" sz="1400" dirty="0" smtClean="0"/>
              <a:t>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</p:txBody>
      </p:sp>
      <p:sp>
        <p:nvSpPr>
          <p:cNvPr id="23" name="矩形 22"/>
          <p:cNvSpPr/>
          <p:nvPr/>
        </p:nvSpPr>
        <p:spPr>
          <a:xfrm>
            <a:off x="9521662" y="601907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帧缓存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rot="5400000">
            <a:off x="2067882" y="3828413"/>
            <a:ext cx="126652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923397" y="1734206"/>
            <a:ext cx="6864468" cy="1156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907632" y="4198872"/>
            <a:ext cx="6836976" cy="1156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021419" y="179392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几何阶段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58205" y="495228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光栅化阶段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95579" y="5766826"/>
            <a:ext cx="516127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176099" y="583189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可编程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55661" y="5779465"/>
            <a:ext cx="551633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002324" y="583382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可配置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61557" y="5785784"/>
            <a:ext cx="546254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39492" y="584732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固定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02670" y="58376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说明：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634129" y="5768751"/>
            <a:ext cx="51612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97574" y="583382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可选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955604" y="5770676"/>
            <a:ext cx="51612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pic>
        <p:nvPicPr>
          <p:cNvPr id="18" name="图片 17" descr="透明混合【按距离远近逐步画】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1387" y="3086100"/>
            <a:ext cx="5967413" cy="321888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482396" y="2700399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遇见透明物体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482396" y="2700399"/>
            <a:ext cx="33183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处理某些特效：如运动模糊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6082" name="Picture 2" descr="D:\My Documents\Tencent Files\312140693\FileRecv\MobileFile\模糊补充图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3248144"/>
            <a:ext cx="8086368" cy="2695456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10314027" y="373963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合并后的效果</a:t>
            </a:r>
            <a:endParaRPr lang="zh-CN" altLang="en-US" sz="1600" b="1" dirty="0">
              <a:solidFill>
                <a:srgbClr val="0066FF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 rot="10800000" flipV="1">
            <a:off x="9077326" y="4076700"/>
            <a:ext cx="1933575" cy="64770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482396" y="2700399"/>
            <a:ext cx="33183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处理某些特效：如运动模糊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9008" y="3200400"/>
            <a:ext cx="5571617" cy="290343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27127" y="4273034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车身并没有模糊处理</a:t>
            </a:r>
            <a:endParaRPr lang="zh-CN" altLang="en-US" sz="1600" b="1" dirty="0">
              <a:solidFill>
                <a:srgbClr val="0066FF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743200" y="4552950"/>
            <a:ext cx="2828925" cy="62865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482396" y="2700399"/>
            <a:ext cx="33183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处理某些特效：如泛光效果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Bloom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106" name="AutoShape 2" descr="https://img-blog.csdn.net/20170307151919831?watermark/2/text/aHR0cDovL2Jsb2cuY3Nkbi5uZXQvanh3MTY3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AutoShape 4" descr="https://img-blog.csdn.net/20170307151919831?watermark/2/text/aHR0cDovL2Jsb2cuY3Nkbi5uZXQvanh3MTY3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10" name="AutoShape 6" descr="https://img-blog.csdn.net/20170307151919831?watermark/2/text/aHR0cDovL2Jsb2cuY3Nkbi5uZXQvanh3MTY3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8425" y="3605213"/>
            <a:ext cx="66294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9542502" y="3472934"/>
            <a:ext cx="1678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泛光效果</a:t>
            </a:r>
            <a:r>
              <a:rPr lang="en-US" altLang="zh-CN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Bloom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791575" y="3800475"/>
            <a:ext cx="1619250" cy="352425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482396" y="2700399"/>
            <a:ext cx="33183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处理某些特效：如泛光效果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Bloom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106" name="AutoShape 2" descr="https://img-blog.csdn.net/20170307151919831?watermark/2/text/aHR0cDovL2Jsb2cuY3Nkbi5uZXQvanh3MTY3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AutoShape 4" descr="https://img-blog.csdn.net/20170307151919831?watermark/2/text/aHR0cDovL2Jsb2cuY3Nkbi5uZXQvanh3MTY3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10" name="AutoShape 6" descr="https://img-blog.csdn.net/20170307151919831?watermark/2/text/aHR0cDovL2Jsb2cuY3Nkbi5uZXQvanh3MTY3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562" name="AutoShape 2" descr="https://img-blog.csdn.net/20170307205149143?watermark/2/text/aHR0cDovL2Jsb2cuY3Nkbi5uZXQvanh3MTY3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314700"/>
            <a:ext cx="4236172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4724" y="3314700"/>
            <a:ext cx="2045237" cy="1377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9964" y="4791074"/>
            <a:ext cx="2052636" cy="138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9542502" y="3472934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提取场景中光亮的部分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9248775" y="3800476"/>
            <a:ext cx="1162050" cy="257174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504402" y="4882634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进行模糊，如高斯模糊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9210675" y="5210176"/>
            <a:ext cx="1162050" cy="257174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65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482396" y="2700399"/>
            <a:ext cx="33183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处理某些特效：如泛光效果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Bloom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106" name="AutoShape 2" descr="https://img-blog.csdn.net/20170307151919831?watermark/2/text/aHR0cDovL2Jsb2cuY3Nkbi5uZXQvanh3MTY3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AutoShape 4" descr="https://img-blog.csdn.net/20170307151919831?watermark/2/text/aHR0cDovL2Jsb2cuY3Nkbi5uZXQvanh3MTY3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10" name="AutoShape 6" descr="https://img-blog.csdn.net/20170307151919831?watermark/2/text/aHR0cDovL2Jsb2cuY3Nkbi5uZXQvanh3MTY3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562" name="AutoShape 2" descr="https://img-blog.csdn.net/20170307205149143?watermark/2/text/aHR0cDovL2Jsb2cuY3Nkbi5uZXQvanh3MTY3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799" y="3186113"/>
            <a:ext cx="4638675" cy="310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矩形 26"/>
          <p:cNvSpPr/>
          <p:nvPr/>
        </p:nvSpPr>
        <p:spPr>
          <a:xfrm>
            <a:off x="1693902" y="3872984"/>
            <a:ext cx="1678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泛光效果</a:t>
            </a:r>
            <a:r>
              <a:rPr lang="en-US" altLang="zh-CN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Bloom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rot="10800000">
            <a:off x="2562225" y="4200526"/>
            <a:ext cx="2533650" cy="485774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44106" y="2165167"/>
            <a:ext cx="1229715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62535" y="2159913"/>
            <a:ext cx="122446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几何、曲面细分着色器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20435" y="4440657"/>
            <a:ext cx="1129873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片元操作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91505" y="4445913"/>
            <a:ext cx="126124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9361" y="4451167"/>
            <a:ext cx="1124607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三角形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设置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94221" y="4435402"/>
            <a:ext cx="1334826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三角形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遍历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4584" y="1524179"/>
            <a:ext cx="1210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顶点数据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摄像机位置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光照纹理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/>
          <p:cNvCxnSpPr>
            <a:endCxn id="3" idx="1"/>
          </p:cNvCxnSpPr>
          <p:nvPr/>
        </p:nvCxnSpPr>
        <p:spPr>
          <a:xfrm>
            <a:off x="1187648" y="2417415"/>
            <a:ext cx="95645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690651" y="3195144"/>
            <a:ext cx="52405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389561" y="2396373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5107998" y="2391118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321247" y="4703393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113254" y="4698138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863248" y="4703394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8476585" y="468762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5400000">
            <a:off x="7651481" y="2924506"/>
            <a:ext cx="541277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571182" y="2154657"/>
            <a:ext cx="1224467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08865" y="2149402"/>
            <a:ext cx="1229731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6821083" y="2391117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28393" y="3363327"/>
            <a:ext cx="1786761" cy="26776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</a:t>
            </a:r>
            <a:r>
              <a:rPr lang="en-US" altLang="zh-CN" sz="1400" dirty="0" smtClean="0"/>
              <a:t>000000000</a:t>
            </a:r>
          </a:p>
          <a:p>
            <a:pPr algn="dist"/>
            <a:r>
              <a:rPr lang="en-US" altLang="zh-CN" sz="1400" dirty="0" smtClean="0"/>
              <a:t>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</a:t>
            </a:r>
          </a:p>
          <a:p>
            <a:pPr algn="dist"/>
            <a:r>
              <a:rPr lang="en-US" altLang="zh-CN" sz="1400" dirty="0" smtClean="0"/>
              <a:t>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</a:t>
            </a:r>
          </a:p>
          <a:p>
            <a:pPr algn="dist"/>
            <a:r>
              <a:rPr lang="en-US" altLang="zh-CN" sz="1400" dirty="0" smtClean="0"/>
              <a:t>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</a:t>
            </a:r>
            <a:r>
              <a:rPr lang="en-US" altLang="zh-CN" sz="1400" dirty="0" smtClean="0"/>
              <a:t>00000</a:t>
            </a:r>
          </a:p>
          <a:p>
            <a:pPr algn="dist"/>
            <a:r>
              <a:rPr lang="en-US" altLang="zh-CN" sz="1400" dirty="0" smtClean="0"/>
              <a:t>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</a:t>
            </a:r>
          </a:p>
          <a:p>
            <a:pPr algn="dist"/>
            <a:r>
              <a:rPr lang="en-US" altLang="zh-CN" sz="1400" dirty="0" smtClean="0"/>
              <a:t>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</a:t>
            </a:r>
          </a:p>
          <a:p>
            <a:pPr algn="dist"/>
            <a:r>
              <a:rPr lang="en-US" altLang="zh-CN" sz="1400" dirty="0" smtClean="0"/>
              <a:t>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1111111</a:t>
            </a:r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</a:t>
            </a:r>
          </a:p>
          <a:p>
            <a:pPr algn="dist"/>
            <a:r>
              <a:rPr lang="en-US" altLang="zh-CN" sz="1400" dirty="0" smtClean="0"/>
              <a:t>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1111111</a:t>
            </a:r>
            <a:r>
              <a:rPr lang="en-US" altLang="zh-CN" sz="1400" dirty="0" smtClean="0"/>
              <a:t>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</p:txBody>
      </p:sp>
      <p:sp>
        <p:nvSpPr>
          <p:cNvPr id="23" name="矩形 22"/>
          <p:cNvSpPr/>
          <p:nvPr/>
        </p:nvSpPr>
        <p:spPr>
          <a:xfrm>
            <a:off x="9521662" y="601907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帧缓存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rot="5400000">
            <a:off x="2067882" y="3828413"/>
            <a:ext cx="126652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923397" y="1734206"/>
            <a:ext cx="6864468" cy="1156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907632" y="4198872"/>
            <a:ext cx="6836976" cy="1156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021419" y="179392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几何阶段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58205" y="495228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光栅化阶段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95579" y="5766826"/>
            <a:ext cx="516127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176099" y="583189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可编程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55661" y="5779465"/>
            <a:ext cx="551633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002324" y="583382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可配置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61557" y="5785784"/>
            <a:ext cx="546254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39492" y="584732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固定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02670" y="58376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说明：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634129" y="5768751"/>
            <a:ext cx="51612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97574" y="583382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可选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955604" y="5770676"/>
            <a:ext cx="51612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294343" y="2372727"/>
            <a:ext cx="1786761" cy="26776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</a:t>
            </a:r>
            <a:r>
              <a:rPr lang="en-US" altLang="zh-CN" sz="1400" dirty="0" smtClean="0"/>
              <a:t>000000000</a:t>
            </a:r>
          </a:p>
          <a:p>
            <a:pPr algn="dist"/>
            <a:r>
              <a:rPr lang="en-US" altLang="zh-CN" sz="1400" dirty="0" smtClean="0"/>
              <a:t>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</a:t>
            </a:r>
          </a:p>
          <a:p>
            <a:pPr algn="dist"/>
            <a:r>
              <a:rPr lang="en-US" altLang="zh-CN" sz="1400" dirty="0" smtClean="0"/>
              <a:t>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</a:t>
            </a:r>
          </a:p>
          <a:p>
            <a:pPr algn="dist"/>
            <a:r>
              <a:rPr lang="en-US" altLang="zh-CN" sz="1400" dirty="0" smtClean="0"/>
              <a:t>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</a:t>
            </a:r>
            <a:r>
              <a:rPr lang="en-US" altLang="zh-CN" sz="1400" dirty="0" smtClean="0"/>
              <a:t>00000</a:t>
            </a:r>
          </a:p>
          <a:p>
            <a:pPr algn="dist"/>
            <a:r>
              <a:rPr lang="en-US" altLang="zh-CN" sz="1400" dirty="0" smtClean="0"/>
              <a:t>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</a:t>
            </a:r>
          </a:p>
          <a:p>
            <a:pPr algn="dist"/>
            <a:r>
              <a:rPr lang="en-US" altLang="zh-CN" sz="1400" dirty="0" smtClean="0"/>
              <a:t>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</a:t>
            </a:r>
          </a:p>
          <a:p>
            <a:pPr algn="dist"/>
            <a:r>
              <a:rPr lang="en-US" altLang="zh-CN" sz="1400" dirty="0" smtClean="0"/>
              <a:t>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1111111</a:t>
            </a:r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</a:t>
            </a:r>
          </a:p>
          <a:p>
            <a:pPr algn="dist"/>
            <a:r>
              <a:rPr lang="en-US" altLang="zh-CN" sz="1400" dirty="0" smtClean="0"/>
              <a:t>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1111111</a:t>
            </a:r>
            <a:r>
              <a:rPr lang="en-US" altLang="zh-CN" sz="1400" dirty="0" smtClean="0"/>
              <a:t>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</p:txBody>
      </p:sp>
      <p:sp>
        <p:nvSpPr>
          <p:cNvPr id="18" name="矩形 17"/>
          <p:cNvSpPr/>
          <p:nvPr/>
        </p:nvSpPr>
        <p:spPr>
          <a:xfrm>
            <a:off x="3582428" y="502847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后置帧缓存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1876424" y="1533525"/>
            <a:ext cx="9534526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GPU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的双重缓冲（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Double Buffering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94718" y="2363202"/>
            <a:ext cx="1786761" cy="26776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</a:t>
            </a:r>
            <a:r>
              <a:rPr lang="en-US" altLang="zh-CN" sz="1400" dirty="0" smtClean="0"/>
              <a:t>000000000</a:t>
            </a:r>
          </a:p>
          <a:p>
            <a:pPr algn="dist"/>
            <a:r>
              <a:rPr lang="en-US" altLang="zh-CN" sz="1400" dirty="0" smtClean="0"/>
              <a:t>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</a:t>
            </a:r>
          </a:p>
          <a:p>
            <a:pPr algn="dist"/>
            <a:r>
              <a:rPr lang="en-US" altLang="zh-CN" sz="1400" dirty="0" smtClean="0"/>
              <a:t>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</a:t>
            </a:r>
          </a:p>
          <a:p>
            <a:pPr algn="dist"/>
            <a:r>
              <a:rPr lang="en-US" altLang="zh-CN" sz="1400" dirty="0" smtClean="0"/>
              <a:t>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</a:t>
            </a:r>
            <a:r>
              <a:rPr lang="en-US" altLang="zh-CN" sz="1400" dirty="0" smtClean="0"/>
              <a:t>00000</a:t>
            </a:r>
          </a:p>
          <a:p>
            <a:pPr algn="dist"/>
            <a:r>
              <a:rPr lang="en-US" altLang="zh-CN" sz="1400" dirty="0" smtClean="0"/>
              <a:t>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</a:t>
            </a:r>
          </a:p>
          <a:p>
            <a:pPr algn="dist"/>
            <a:r>
              <a:rPr lang="en-US" altLang="zh-CN" sz="1400" dirty="0" smtClean="0"/>
              <a:t>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</a:t>
            </a:r>
          </a:p>
          <a:p>
            <a:pPr algn="dist"/>
            <a:r>
              <a:rPr lang="en-US" altLang="zh-CN" sz="1400" dirty="0" smtClean="0"/>
              <a:t>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1111111</a:t>
            </a:r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</a:t>
            </a:r>
          </a:p>
          <a:p>
            <a:pPr algn="dist"/>
            <a:r>
              <a:rPr lang="en-US" altLang="zh-CN" sz="1400" dirty="0" smtClean="0"/>
              <a:t>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1111111</a:t>
            </a:r>
            <a:r>
              <a:rPr lang="en-US" altLang="zh-CN" sz="1400" dirty="0" smtClean="0"/>
              <a:t>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</p:txBody>
      </p:sp>
      <p:sp>
        <p:nvSpPr>
          <p:cNvPr id="24" name="矩形 23"/>
          <p:cNvSpPr/>
          <p:nvPr/>
        </p:nvSpPr>
        <p:spPr>
          <a:xfrm>
            <a:off x="6582803" y="5018948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前置帧缓存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2466975" y="3514725"/>
            <a:ext cx="790575" cy="3905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322821" y="354257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渲染结果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7" name="Picture 4" descr="E:\图形mook\图形慕课\定稿\gif\扫描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0459" y="3269046"/>
            <a:ext cx="1997120" cy="1007679"/>
          </a:xfrm>
          <a:prstGeom prst="rect">
            <a:avLst/>
          </a:prstGeom>
          <a:noFill/>
        </p:spPr>
      </p:pic>
      <p:sp>
        <p:nvSpPr>
          <p:cNvPr id="28" name="右箭头 27"/>
          <p:cNvSpPr/>
          <p:nvPr/>
        </p:nvSpPr>
        <p:spPr>
          <a:xfrm>
            <a:off x="5362575" y="3524250"/>
            <a:ext cx="790575" cy="3905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8220075" y="3524250"/>
            <a:ext cx="790575" cy="3905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586670" y="204177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9625" y="203535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602625" y="220609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12222" y="20257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102562" y="21948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73624" y="218364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109106" y="22044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349611" y="181174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463646" y="203535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9" name="矩形 38"/>
          <p:cNvSpPr/>
          <p:nvPr/>
        </p:nvSpPr>
        <p:spPr>
          <a:xfrm>
            <a:off x="8073571" y="202412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387150" y="3235508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10.2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谁遮住了我？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5543550" y="2447925"/>
            <a:ext cx="171450" cy="638175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857644" y="836736"/>
            <a:ext cx="7639391" cy="56010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提纲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975783" y="2811934"/>
            <a:ext cx="504056" cy="504056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559935" y="2793365"/>
            <a:ext cx="5666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面剔除</a:t>
            </a:r>
          </a:p>
        </p:txBody>
      </p:sp>
      <p:sp>
        <p:nvSpPr>
          <p:cNvPr id="7" name="椭圆 6"/>
          <p:cNvSpPr/>
          <p:nvPr/>
        </p:nvSpPr>
        <p:spPr>
          <a:xfrm>
            <a:off x="3651933" y="1926109"/>
            <a:ext cx="504056" cy="504056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36085" y="1907540"/>
            <a:ext cx="5666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消隐的概念</a:t>
            </a:r>
          </a:p>
        </p:txBody>
      </p:sp>
      <p:sp>
        <p:nvSpPr>
          <p:cNvPr id="9" name="椭圆 8"/>
          <p:cNvSpPr/>
          <p:nvPr/>
        </p:nvSpPr>
        <p:spPr>
          <a:xfrm>
            <a:off x="4356783" y="3592984"/>
            <a:ext cx="504056" cy="504056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940935" y="3574415"/>
            <a:ext cx="5666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深度测试</a:t>
            </a:r>
          </a:p>
        </p:txBody>
      </p:sp>
      <p:sp>
        <p:nvSpPr>
          <p:cNvPr id="11" name="椭圆 10"/>
          <p:cNvSpPr/>
          <p:nvPr/>
        </p:nvSpPr>
        <p:spPr>
          <a:xfrm>
            <a:off x="4775883" y="4459759"/>
            <a:ext cx="504056" cy="504056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4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60035" y="4441190"/>
            <a:ext cx="5666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中的消隐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947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箭头连接符 54"/>
          <p:cNvCxnSpPr/>
          <p:nvPr/>
        </p:nvCxnSpPr>
        <p:spPr>
          <a:xfrm rot="5400000" flipH="1" flipV="1">
            <a:off x="6481008" y="4069179"/>
            <a:ext cx="1769646" cy="155608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立方体 50"/>
          <p:cNvSpPr/>
          <p:nvPr/>
        </p:nvSpPr>
        <p:spPr>
          <a:xfrm>
            <a:off x="7019926" y="4114800"/>
            <a:ext cx="1762124" cy="1238250"/>
          </a:xfrm>
          <a:prstGeom prst="cube">
            <a:avLst>
              <a:gd name="adj" fmla="val 24231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片元操作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387871" y="2057819"/>
            <a:ext cx="1229715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633326" y="228902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351763" y="228377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814947" y="2047309"/>
            <a:ext cx="1224467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52630" y="2042054"/>
            <a:ext cx="1229731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8064848" y="228376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115910" y="2071788"/>
            <a:ext cx="122446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几何着色器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96572" y="2923599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31267" y="289312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93662" y="2918792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73462" y="290114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顶点增删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36697" y="2894724"/>
            <a:ext cx="200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模型变换   视图变换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23673" y="290756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投影变换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54588" y="290756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rot="16200000" flipH="1">
            <a:off x="3938839" y="239519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16200000" flipH="1">
            <a:off x="5612031" y="2374336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6200000" flipH="1">
            <a:off x="7362225" y="2343856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395194" y="1923549"/>
            <a:ext cx="1511307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57"/>
          <p:cNvGrpSpPr/>
          <p:nvPr/>
        </p:nvGrpSpPr>
        <p:grpSpPr>
          <a:xfrm>
            <a:off x="7006147" y="4403660"/>
            <a:ext cx="1485441" cy="946483"/>
            <a:chOff x="6262896" y="4293840"/>
            <a:chExt cx="742835" cy="741146"/>
          </a:xfrm>
        </p:grpSpPr>
        <p:sp>
          <p:nvSpPr>
            <p:cNvPr id="28" name="矩形 27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右箭头 30"/>
          <p:cNvSpPr/>
          <p:nvPr/>
        </p:nvSpPr>
        <p:spPr>
          <a:xfrm>
            <a:off x="6087069" y="4724499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209595" y="580877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屏幕坐标系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05364" y="531718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510740" y="4274252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3070970" y="4617015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975677" y="4332119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91665" y="4424515"/>
            <a:ext cx="741146" cy="741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V="1">
            <a:off x="4851548" y="4751773"/>
            <a:ext cx="308008" cy="16363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217310" y="4522367"/>
            <a:ext cx="117190" cy="1524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991569" y="3703237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规范化的观察空间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立方体 40"/>
          <p:cNvSpPr/>
          <p:nvPr/>
        </p:nvSpPr>
        <p:spPr>
          <a:xfrm>
            <a:off x="4591750" y="4183878"/>
            <a:ext cx="981777" cy="981777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 rot="16200000" flipV="1">
            <a:off x="4264492" y="4780646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261104" y="4673259"/>
            <a:ext cx="1678182" cy="11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4861416" y="3736029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sp>
        <p:nvSpPr>
          <p:cNvPr id="45" name="矩形 44"/>
          <p:cNvSpPr/>
          <p:nvPr/>
        </p:nvSpPr>
        <p:spPr>
          <a:xfrm>
            <a:off x="5767343" y="4682007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sp>
        <p:nvSpPr>
          <p:cNvPr id="46" name="矩形 45"/>
          <p:cNvSpPr/>
          <p:nvPr/>
        </p:nvSpPr>
        <p:spPr>
          <a:xfrm>
            <a:off x="3740913" y="493367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(-1,-1,1)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rot="10800000" flipV="1">
            <a:off x="4014231" y="4674768"/>
            <a:ext cx="1087656" cy="10106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3820282" y="5543975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5433352" y="388291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(1, 1,-1)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209300" y="5777481"/>
            <a:ext cx="1702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观察坐标系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rot="16200000" flipV="1">
            <a:off x="5788492" y="4933046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8796293" y="5634507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6594729" y="5730534"/>
            <a:ext cx="21587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6642591" y="3812229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sp>
        <p:nvSpPr>
          <p:cNvPr id="63" name="矩形 62"/>
          <p:cNvSpPr/>
          <p:nvPr/>
        </p:nvSpPr>
        <p:spPr>
          <a:xfrm>
            <a:off x="8144632" y="3619925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64" name="矩形 63"/>
          <p:cNvSpPr/>
          <p:nvPr/>
        </p:nvSpPr>
        <p:spPr>
          <a:xfrm>
            <a:off x="6405314" y="569818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圆角矩形标注 64"/>
          <p:cNvSpPr/>
          <p:nvPr/>
        </p:nvSpPr>
        <p:spPr>
          <a:xfrm>
            <a:off x="2047875" y="5334000"/>
            <a:ext cx="1047750" cy="790575"/>
          </a:xfrm>
          <a:prstGeom prst="wedgeRoundRectCallout">
            <a:avLst>
              <a:gd name="adj1" fmla="val 170985"/>
              <a:gd name="adj2" fmla="val -5316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右手系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圆角矩形标注 65"/>
          <p:cNvSpPr/>
          <p:nvPr/>
        </p:nvSpPr>
        <p:spPr>
          <a:xfrm>
            <a:off x="9153525" y="4724400"/>
            <a:ext cx="1047750" cy="790575"/>
          </a:xfrm>
          <a:prstGeom prst="wedgeRoundRectCallout">
            <a:avLst>
              <a:gd name="adj1" fmla="val -133561"/>
              <a:gd name="adj2" fmla="val 7093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左手系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885120" y="1503476"/>
            <a:ext cx="1463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几何阶段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6" grpId="0" animBg="1"/>
      <p:bldP spid="32" grpId="0"/>
      <p:bldP spid="63" grpId="0"/>
      <p:bldP spid="65" grpId="0" animBg="1"/>
      <p:bldP spid="66" grpId="0" animBg="1"/>
      <p:bldP spid="6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柱形 7"/>
          <p:cNvSpPr/>
          <p:nvPr/>
        </p:nvSpPr>
        <p:spPr>
          <a:xfrm>
            <a:off x="6438900" y="2590800"/>
            <a:ext cx="1228725" cy="171450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消隐的概念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4" y="1628775"/>
            <a:ext cx="9534526" cy="46863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消隐：决定场景中哪些物体的表面是可见的，哪些是被遮挡不可见的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5162550" y="3609975"/>
            <a:ext cx="1733550" cy="1828800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449359" y="27109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“别人遮住了我”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rot="10800000" flipV="1">
            <a:off x="6819901" y="3028948"/>
            <a:ext cx="1666879" cy="5715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677209" y="422540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“自己遮住了我”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rot="10800000">
            <a:off x="4314825" y="4572000"/>
            <a:ext cx="990600" cy="381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295218" y="34157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面剔除</a:t>
            </a:r>
            <a:endParaRPr lang="zh-CN" altLang="en-US" dirty="0"/>
          </a:p>
        </p:txBody>
      </p:sp>
      <p:sp>
        <p:nvSpPr>
          <p:cNvPr id="19" name="下箭头 18"/>
          <p:cNvSpPr/>
          <p:nvPr/>
        </p:nvSpPr>
        <p:spPr>
          <a:xfrm flipV="1">
            <a:off x="3581400" y="3809998"/>
            <a:ext cx="276225" cy="36195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9267825" y="3143248"/>
            <a:ext cx="276225" cy="4191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67343" y="36824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24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面剔除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4" y="1628775"/>
            <a:ext cx="9534526" cy="7905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面剔除分析</a:t>
            </a:r>
          </a:p>
        </p:txBody>
      </p:sp>
      <p:sp>
        <p:nvSpPr>
          <p:cNvPr id="12" name="矩形 11"/>
          <p:cNvSpPr/>
          <p:nvPr/>
        </p:nvSpPr>
        <p:spPr>
          <a:xfrm>
            <a:off x="2103964" y="267026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正反面的定义</a:t>
            </a:r>
            <a:endParaRPr lang="en-US" altLang="zh-CN" sz="1600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rot="10800000">
            <a:off x="4105276" y="3581401"/>
            <a:ext cx="2047875" cy="5619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rot="16200000" flipH="1">
            <a:off x="3752850" y="3962399"/>
            <a:ext cx="1819275" cy="10953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rot="5400000" flipH="1" flipV="1">
            <a:off x="5033965" y="4310064"/>
            <a:ext cx="1304924" cy="9334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rot="5400000" flipH="1" flipV="1">
            <a:off x="5100638" y="3405187"/>
            <a:ext cx="885824" cy="8572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rot="10800000">
            <a:off x="3714751" y="3943350"/>
            <a:ext cx="942975" cy="571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3001059" y="373010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外侧面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（正面）</a:t>
            </a:r>
            <a:endParaRPr lang="zh-CN" altLang="en-US" dirty="0"/>
          </a:p>
        </p:txBody>
      </p:sp>
      <p:cxnSp>
        <p:nvCxnSpPr>
          <p:cNvPr id="53" name="直接箭头连接符 52"/>
          <p:cNvCxnSpPr/>
          <p:nvPr/>
        </p:nvCxnSpPr>
        <p:spPr>
          <a:xfrm rot="10800000">
            <a:off x="7410451" y="3590926"/>
            <a:ext cx="2047875" cy="56197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rot="16200000" flipH="1">
            <a:off x="7058025" y="3971924"/>
            <a:ext cx="1819275" cy="109537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rot="5400000" flipH="1" flipV="1">
            <a:off x="8339140" y="4319589"/>
            <a:ext cx="1304924" cy="93344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rot="5400000" flipH="1" flipV="1">
            <a:off x="7548563" y="4748213"/>
            <a:ext cx="542925" cy="51435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10800000">
            <a:off x="7019926" y="3952875"/>
            <a:ext cx="942975" cy="571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6306234" y="373963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内侧面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（反面）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63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面剔除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4" y="1628775"/>
            <a:ext cx="9534526" cy="46863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面剔除分析</a:t>
            </a:r>
          </a:p>
        </p:txBody>
      </p:sp>
      <p:sp>
        <p:nvSpPr>
          <p:cNvPr id="12" name="矩形 11"/>
          <p:cNvSpPr/>
          <p:nvPr/>
        </p:nvSpPr>
        <p:spPr>
          <a:xfrm>
            <a:off x="2180164" y="2346410"/>
            <a:ext cx="249299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面剔除是剔除反面吗？</a:t>
            </a:r>
            <a:endParaRPr lang="en-US" altLang="zh-CN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rot="10800000">
            <a:off x="1885951" y="3562351"/>
            <a:ext cx="2047875" cy="5619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rot="16200000" flipH="1">
            <a:off x="1533525" y="3943349"/>
            <a:ext cx="1819275" cy="10953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rot="5400000" flipH="1" flipV="1">
            <a:off x="2814640" y="4291014"/>
            <a:ext cx="1304924" cy="9334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rot="5400000" flipH="1" flipV="1">
            <a:off x="2881313" y="3386137"/>
            <a:ext cx="885824" cy="8572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rot="10800000">
            <a:off x="1495426" y="3924300"/>
            <a:ext cx="942975" cy="571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81734" y="371105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外侧面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（正面）</a:t>
            </a:r>
            <a:endParaRPr lang="zh-CN" altLang="en-US" dirty="0"/>
          </a:p>
        </p:txBody>
      </p:sp>
      <p:cxnSp>
        <p:nvCxnSpPr>
          <p:cNvPr id="53" name="直接箭头连接符 52"/>
          <p:cNvCxnSpPr/>
          <p:nvPr/>
        </p:nvCxnSpPr>
        <p:spPr>
          <a:xfrm rot="10800000">
            <a:off x="5191126" y="3571876"/>
            <a:ext cx="2047875" cy="56197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rot="16200000" flipH="1">
            <a:off x="4838700" y="3952874"/>
            <a:ext cx="1819275" cy="109537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rot="5400000" flipH="1" flipV="1">
            <a:off x="6119815" y="4300539"/>
            <a:ext cx="1304924" cy="93344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rot="5400000" flipH="1" flipV="1">
            <a:off x="5329238" y="4729163"/>
            <a:ext cx="542925" cy="51435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10800000">
            <a:off x="4800601" y="3933825"/>
            <a:ext cx="942975" cy="571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4086909" y="372058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内侧面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（反面）</a:t>
            </a:r>
            <a:endParaRPr lang="zh-CN" altLang="en-US" dirty="0"/>
          </a:p>
        </p:txBody>
      </p:sp>
      <p:pic>
        <p:nvPicPr>
          <p:cNvPr id="18" name="Picture 3" descr="4-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0025" y="2838449"/>
            <a:ext cx="2800350" cy="2958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741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立方体 54"/>
          <p:cNvSpPr/>
          <p:nvPr/>
        </p:nvSpPr>
        <p:spPr>
          <a:xfrm>
            <a:off x="5633525" y="3904349"/>
            <a:ext cx="1443549" cy="1429651"/>
          </a:xfrm>
          <a:prstGeom prst="cub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面剔除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208739" y="2222585"/>
            <a:ext cx="5147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如果</a:t>
            </a:r>
            <a:r>
              <a:rPr lang="en-US" altLang="zh-CN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r>
              <a:rPr lang="en-US" altLang="zh-CN" sz="1600" b="1" baseline="-25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en-US" altLang="zh-CN" sz="1600" b="1" dirty="0" smtClean="0">
                <a:solidFill>
                  <a:srgbClr val="0066FF"/>
                </a:solidFill>
                <a:latin typeface="Calibri"/>
                <a:ea typeface="微软雅黑" pitchFamily="34" charset="-122"/>
              </a:rPr>
              <a:t>∙N&gt;0</a:t>
            </a:r>
            <a:r>
              <a:rPr lang="zh-CN" altLang="en-US" sz="1600" b="1" dirty="0" smtClean="0">
                <a:solidFill>
                  <a:srgbClr val="0066FF"/>
                </a:solidFill>
                <a:latin typeface="Calibri"/>
                <a:ea typeface="微软雅黑" pitchFamily="34" charset="-122"/>
              </a:rPr>
              <a:t>则该多边形为后向面，后向面是不可见的</a:t>
            </a:r>
            <a:endParaRPr lang="en-US" altLang="zh-CN" sz="1600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>
          <a:xfrm>
            <a:off x="1876424" y="1628775"/>
            <a:ext cx="9534526" cy="4953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后向面判别</a:t>
            </a:r>
          </a:p>
        </p:txBody>
      </p:sp>
      <p:cxnSp>
        <p:nvCxnSpPr>
          <p:cNvPr id="48" name="直接箭头连接符 47"/>
          <p:cNvCxnSpPr/>
          <p:nvPr/>
        </p:nvCxnSpPr>
        <p:spPr>
          <a:xfrm rot="16200000" flipV="1">
            <a:off x="5876176" y="3623624"/>
            <a:ext cx="1008993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6961695" y="4603384"/>
            <a:ext cx="1271752" cy="0"/>
          </a:xfrm>
          <a:prstGeom prst="straightConnector1">
            <a:avLst/>
          </a:prstGeom>
          <a:ln w="28575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rot="5400000">
            <a:off x="5557611" y="4859247"/>
            <a:ext cx="693683" cy="620110"/>
          </a:xfrm>
          <a:prstGeom prst="straightConnector1">
            <a:avLst/>
          </a:prstGeom>
          <a:ln w="28575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6412886" y="3035294"/>
            <a:ext cx="9669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法向量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0" name="图片 59" descr="shexiangj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40340">
            <a:off x="3701525" y="3094287"/>
            <a:ext cx="681469" cy="589257"/>
          </a:xfrm>
          <a:prstGeom prst="rect">
            <a:avLst/>
          </a:prstGeom>
        </p:spPr>
      </p:pic>
      <p:cxnSp>
        <p:nvCxnSpPr>
          <p:cNvPr id="67" name="直接箭头连接符 66"/>
          <p:cNvCxnSpPr>
            <a:stCxn id="60" idx="3"/>
          </p:cNvCxnSpPr>
          <p:nvPr/>
        </p:nvCxnSpPr>
        <p:spPr>
          <a:xfrm>
            <a:off x="4324722" y="3579480"/>
            <a:ext cx="2066553" cy="5543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0" idx="3"/>
          </p:cNvCxnSpPr>
          <p:nvPr/>
        </p:nvCxnSpPr>
        <p:spPr>
          <a:xfrm>
            <a:off x="4324722" y="3579480"/>
            <a:ext cx="2619003" cy="1030620"/>
          </a:xfrm>
          <a:prstGeom prst="straightConnector1">
            <a:avLst/>
          </a:prstGeom>
          <a:ln w="28575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7727336" y="4654544"/>
            <a:ext cx="9669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139D1A"/>
                </a:solidFill>
                <a:latin typeface="微软雅黑" pitchFamily="34" charset="-122"/>
                <a:ea typeface="微软雅黑" pitchFamily="34" charset="-122"/>
              </a:rPr>
              <a:t>法向量</a:t>
            </a:r>
            <a:r>
              <a:rPr lang="en-US" altLang="zh-CN" sz="1600" b="1" dirty="0" smtClean="0">
                <a:solidFill>
                  <a:srgbClr val="139D1A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endParaRPr lang="zh-CN" altLang="en-US" sz="1600" b="1" dirty="0">
              <a:solidFill>
                <a:srgbClr val="139D1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660411" y="5416544"/>
            <a:ext cx="9669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法向量</a:t>
            </a:r>
            <a:r>
              <a:rPr lang="en-US" altLang="zh-CN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7" name="直接箭头连接符 76"/>
          <p:cNvCxnSpPr>
            <a:stCxn id="60" idx="3"/>
          </p:cNvCxnSpPr>
          <p:nvPr/>
        </p:nvCxnSpPr>
        <p:spPr>
          <a:xfrm>
            <a:off x="4324722" y="3579480"/>
            <a:ext cx="1904628" cy="1259220"/>
          </a:xfrm>
          <a:prstGeom prst="straightConnector1">
            <a:avLst/>
          </a:prstGeom>
          <a:ln w="28575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3545861" y="375919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观察点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205268" y="3511034"/>
            <a:ext cx="62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V</a:t>
            </a:r>
            <a:r>
              <a:rPr lang="en-US" altLang="zh-CN" b="1" baseline="-25000" dirty="0" smtClean="0">
                <a:solidFill>
                  <a:srgbClr val="FF0000"/>
                </a:solidFill>
              </a:rPr>
              <a:t>view</a:t>
            </a:r>
            <a:endParaRPr lang="zh-CN" alt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148243" y="4311134"/>
            <a:ext cx="62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139D1A"/>
                </a:solidFill>
              </a:rPr>
              <a:t>V</a:t>
            </a:r>
            <a:r>
              <a:rPr lang="en-US" altLang="zh-CN" b="1" baseline="-25000" dirty="0" smtClean="0">
                <a:solidFill>
                  <a:srgbClr val="139D1A"/>
                </a:solidFill>
              </a:rPr>
              <a:t>view</a:t>
            </a:r>
            <a:endParaRPr lang="zh-CN" altLang="en-US" b="1" baseline="-25000" dirty="0">
              <a:solidFill>
                <a:srgbClr val="139D1A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62368" y="4139684"/>
            <a:ext cx="62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66FF"/>
                </a:solidFill>
              </a:rPr>
              <a:t>V</a:t>
            </a:r>
            <a:r>
              <a:rPr lang="en-US" altLang="zh-CN" b="1" baseline="-25000" dirty="0" smtClean="0">
                <a:solidFill>
                  <a:srgbClr val="0066FF"/>
                </a:solidFill>
              </a:rPr>
              <a:t>view</a:t>
            </a:r>
            <a:endParaRPr lang="zh-CN" altLang="en-US" b="1" baseline="-25000" dirty="0">
              <a:solidFill>
                <a:srgbClr val="0066FF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229043" y="51588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139D1A"/>
                </a:solidFill>
                <a:ea typeface="微软雅黑" pitchFamily="34" charset="-122"/>
              </a:rPr>
              <a:t>不可见</a:t>
            </a:r>
            <a:endParaRPr lang="zh-CN" altLang="en-US" dirty="0">
              <a:solidFill>
                <a:srgbClr val="139D1A"/>
              </a:solidFill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7010402" y="4943475"/>
            <a:ext cx="295276" cy="219078"/>
          </a:xfrm>
          <a:prstGeom prst="line">
            <a:avLst/>
          </a:prstGeom>
          <a:ln w="28575">
            <a:solidFill>
              <a:srgbClr val="139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6943293" y="34443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ea typeface="微软雅黑" pitchFamily="34" charset="-122"/>
              </a:rPr>
              <a:t>可见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 flipV="1">
            <a:off x="6667502" y="3714750"/>
            <a:ext cx="390523" cy="304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6771843" y="57303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ea typeface="微软雅黑" pitchFamily="34" charset="-122"/>
              </a:rPr>
              <a:t>可见</a:t>
            </a:r>
            <a:endParaRPr lang="zh-CN" altLang="en-US" dirty="0">
              <a:solidFill>
                <a:srgbClr val="0066FF"/>
              </a:solidFill>
            </a:endParaRPr>
          </a:p>
        </p:txBody>
      </p:sp>
      <p:cxnSp>
        <p:nvCxnSpPr>
          <p:cNvPr id="94" name="直接连接符 93"/>
          <p:cNvCxnSpPr/>
          <p:nvPr/>
        </p:nvCxnSpPr>
        <p:spPr>
          <a:xfrm rot="16200000" flipV="1">
            <a:off x="6424613" y="5357813"/>
            <a:ext cx="619125" cy="22860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3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0" grpId="0"/>
      <p:bldP spid="9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面剔除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>
          <a:xfrm>
            <a:off x="1876424" y="1476375"/>
            <a:ext cx="9534526" cy="4953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什么时候做面剔除？</a:t>
            </a:r>
          </a:p>
        </p:txBody>
      </p:sp>
      <p:sp>
        <p:nvSpPr>
          <p:cNvPr id="27" name="矩形 26"/>
          <p:cNvSpPr/>
          <p:nvPr/>
        </p:nvSpPr>
        <p:spPr>
          <a:xfrm>
            <a:off x="2563206" y="2665540"/>
            <a:ext cx="1229715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81635" y="2660286"/>
            <a:ext cx="122446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几何、曲面细分着色器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39535" y="4941030"/>
            <a:ext cx="1129873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片元操作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10605" y="4946286"/>
            <a:ext cx="126124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68461" y="4951540"/>
            <a:ext cx="1124607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三角形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设置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213321" y="4935775"/>
            <a:ext cx="1334826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三角形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遍历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23684" y="2024552"/>
            <a:ext cx="1210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顶点数据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摄像机位置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光照纹理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箭头连接符 33"/>
          <p:cNvCxnSpPr>
            <a:endCxn id="27" idx="1"/>
          </p:cNvCxnSpPr>
          <p:nvPr/>
        </p:nvCxnSpPr>
        <p:spPr>
          <a:xfrm>
            <a:off x="1606748" y="2917788"/>
            <a:ext cx="95645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3109751" y="3695517"/>
            <a:ext cx="52405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3808661" y="2896746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5527098" y="2891491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740347" y="5203766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5532354" y="5198511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7282348" y="5203767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8895685" y="5188002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5400000">
            <a:off x="8070581" y="3424879"/>
            <a:ext cx="541277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990282" y="2655030"/>
            <a:ext cx="1224467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727965" y="2649775"/>
            <a:ext cx="1229731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7240183" y="289149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47493" y="3863700"/>
            <a:ext cx="1786761" cy="26776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</a:t>
            </a:r>
            <a:r>
              <a:rPr lang="en-US" altLang="zh-CN" sz="1400" dirty="0" smtClean="0"/>
              <a:t>000000000</a:t>
            </a:r>
          </a:p>
          <a:p>
            <a:pPr algn="dist"/>
            <a:r>
              <a:rPr lang="en-US" altLang="zh-CN" sz="1400" dirty="0" smtClean="0"/>
              <a:t>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</a:t>
            </a:r>
          </a:p>
          <a:p>
            <a:pPr algn="dist"/>
            <a:r>
              <a:rPr lang="en-US" altLang="zh-CN" sz="1400" dirty="0" smtClean="0"/>
              <a:t>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</a:t>
            </a:r>
          </a:p>
          <a:p>
            <a:pPr algn="dist"/>
            <a:r>
              <a:rPr lang="en-US" altLang="zh-CN" sz="1400" dirty="0" smtClean="0"/>
              <a:t>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</a:t>
            </a:r>
            <a:r>
              <a:rPr lang="en-US" altLang="zh-CN" sz="1400" dirty="0" smtClean="0"/>
              <a:t>00000</a:t>
            </a:r>
          </a:p>
          <a:p>
            <a:pPr algn="dist"/>
            <a:r>
              <a:rPr lang="en-US" altLang="zh-CN" sz="1400" dirty="0" smtClean="0"/>
              <a:t>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</a:t>
            </a:r>
          </a:p>
          <a:p>
            <a:pPr algn="dist"/>
            <a:r>
              <a:rPr lang="en-US" altLang="zh-CN" sz="1400" dirty="0" smtClean="0"/>
              <a:t>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000</a:t>
            </a:r>
          </a:p>
          <a:p>
            <a:pPr algn="dist"/>
            <a:r>
              <a:rPr lang="en-US" altLang="zh-CN" sz="1400" dirty="0" smtClean="0"/>
              <a:t>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1111111</a:t>
            </a:r>
            <a:r>
              <a:rPr lang="en-US" altLang="zh-CN" sz="1400" dirty="0" smtClean="0"/>
              <a:t>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1400" dirty="0" smtClean="0"/>
              <a:t>00</a:t>
            </a:r>
          </a:p>
          <a:p>
            <a:pPr algn="dist"/>
            <a:r>
              <a:rPr lang="en-US" altLang="zh-CN" sz="1400" dirty="0" smtClean="0"/>
              <a:t>00000000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1111111</a:t>
            </a:r>
            <a:r>
              <a:rPr lang="en-US" altLang="zh-CN" sz="1400" dirty="0" smtClean="0"/>
              <a:t>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  <a:p>
            <a:pPr algn="dist"/>
            <a:r>
              <a:rPr lang="en-US" altLang="zh-CN" sz="1400" dirty="0" smtClean="0"/>
              <a:t>0000000000000000</a:t>
            </a:r>
          </a:p>
        </p:txBody>
      </p:sp>
      <p:cxnSp>
        <p:nvCxnSpPr>
          <p:cNvPr id="53" name="直接箭头连接符 52"/>
          <p:cNvCxnSpPr/>
          <p:nvPr/>
        </p:nvCxnSpPr>
        <p:spPr>
          <a:xfrm rot="5400000">
            <a:off x="2486982" y="4328786"/>
            <a:ext cx="126652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2342497" y="2234579"/>
            <a:ext cx="6864468" cy="1156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326732" y="4699245"/>
            <a:ext cx="6836976" cy="1156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2440519" y="229429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几何阶段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77305" y="5452655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光栅化阶段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标注 71"/>
          <p:cNvSpPr/>
          <p:nvPr/>
        </p:nvSpPr>
        <p:spPr>
          <a:xfrm>
            <a:off x="4467225" y="3762375"/>
            <a:ext cx="1533525" cy="790575"/>
          </a:xfrm>
          <a:prstGeom prst="wedgeRoundRectCallout">
            <a:avLst>
              <a:gd name="adj1" fmla="val 34621"/>
              <a:gd name="adj2" fmla="val 128765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在片元着色之前进行面剔除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15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7369" y="2063234"/>
            <a:ext cx="6250685" cy="17843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7369" y="4063375"/>
            <a:ext cx="6250685" cy="1982596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876424" y="1504950"/>
            <a:ext cx="9534526" cy="7905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深度测试的必要性</a:t>
            </a:r>
          </a:p>
        </p:txBody>
      </p:sp>
    </p:spTree>
    <p:extLst>
      <p:ext uri="{BB962C8B-B14F-4D97-AF65-F5344CB8AC3E}">
        <p14:creationId xmlns:p14="http://schemas.microsoft.com/office/powerpoint/2010/main" val="42877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959861" y="2682359"/>
            <a:ext cx="2642070" cy="1135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深度缓存器算法</a:t>
            </a:r>
            <a:endParaRPr lang="en-US" altLang="zh-CN" sz="2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31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4" y="1533525"/>
            <a:ext cx="9534526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2143124" y="2233910"/>
            <a:ext cx="8201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深度缓存（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Depth Buffer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）存储每个片元的深度信息，也就是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坐标值。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rot="5400000" flipH="1" flipV="1">
            <a:off x="4576008" y="3154779"/>
            <a:ext cx="1769646" cy="155608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立方体 19"/>
          <p:cNvSpPr/>
          <p:nvPr/>
        </p:nvSpPr>
        <p:spPr>
          <a:xfrm>
            <a:off x="5114926" y="3200400"/>
            <a:ext cx="1762124" cy="1238250"/>
          </a:xfrm>
          <a:prstGeom prst="cube">
            <a:avLst>
              <a:gd name="adj" fmla="val 24231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57"/>
          <p:cNvGrpSpPr/>
          <p:nvPr/>
        </p:nvGrpSpPr>
        <p:grpSpPr>
          <a:xfrm>
            <a:off x="5101147" y="3489260"/>
            <a:ext cx="1485441" cy="946483"/>
            <a:chOff x="6262896" y="4293840"/>
            <a:chExt cx="742835" cy="741146"/>
          </a:xfrm>
        </p:grpSpPr>
        <p:sp>
          <p:nvSpPr>
            <p:cNvPr id="27" name="矩形 26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5304595" y="489437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屏幕坐标系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900364" y="440278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605740" y="3359852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rot="16200000" flipV="1">
            <a:off x="3883492" y="4018646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6891293" y="4720107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4689729" y="4816134"/>
            <a:ext cx="21587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4737591" y="2897829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sp>
        <p:nvSpPr>
          <p:cNvPr id="44" name="矩形 43"/>
          <p:cNvSpPr/>
          <p:nvPr/>
        </p:nvSpPr>
        <p:spPr>
          <a:xfrm>
            <a:off x="6239632" y="2705525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45" name="矩形 44"/>
          <p:cNvSpPr/>
          <p:nvPr/>
        </p:nvSpPr>
        <p:spPr>
          <a:xfrm>
            <a:off x="4500314" y="478378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圆角矩形标注 45"/>
          <p:cNvSpPr/>
          <p:nvPr/>
        </p:nvSpPr>
        <p:spPr>
          <a:xfrm>
            <a:off x="7248525" y="3810000"/>
            <a:ext cx="1047750" cy="790575"/>
          </a:xfrm>
          <a:prstGeom prst="wedgeRoundRectCallout">
            <a:avLst>
              <a:gd name="adj1" fmla="val -133561"/>
              <a:gd name="adj2" fmla="val 7093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左手系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1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4" y="1533525"/>
            <a:ext cx="9534526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深度缓冲器算法（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Z-buffer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算法）</a:t>
            </a:r>
          </a:p>
        </p:txBody>
      </p:sp>
      <p:cxnSp>
        <p:nvCxnSpPr>
          <p:cNvPr id="8" name="直接箭头连接符 7"/>
          <p:cNvCxnSpPr/>
          <p:nvPr/>
        </p:nvCxnSpPr>
        <p:spPr>
          <a:xfrm rot="16200000" flipV="1">
            <a:off x="1127746" y="4399696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2027745" y="5289184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50386" y="3359144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y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3950181" y="5258232"/>
            <a:ext cx="295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endParaRPr lang="zh-CN" altLang="en-US" sz="2000" baseline="-25000" dirty="0"/>
          </a:p>
        </p:txBody>
      </p:sp>
      <p:sp>
        <p:nvSpPr>
          <p:cNvPr id="14" name="矩形 13"/>
          <p:cNvSpPr/>
          <p:nvPr/>
        </p:nvSpPr>
        <p:spPr>
          <a:xfrm>
            <a:off x="3101142" y="3503990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z</a:t>
            </a:r>
            <a:endParaRPr lang="zh-CN" altLang="en-US" sz="2000" dirty="0"/>
          </a:p>
        </p:txBody>
      </p:sp>
      <p:cxnSp>
        <p:nvCxnSpPr>
          <p:cNvPr id="15" name="直接箭头连接符 14"/>
          <p:cNvCxnSpPr/>
          <p:nvPr/>
        </p:nvCxnSpPr>
        <p:spPr>
          <a:xfrm rot="5400000">
            <a:off x="2031307" y="3860433"/>
            <a:ext cx="1440000" cy="1440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638425" y="4143375"/>
            <a:ext cx="1200150" cy="8763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正五边形 21"/>
          <p:cNvSpPr/>
          <p:nvPr/>
        </p:nvSpPr>
        <p:spPr>
          <a:xfrm>
            <a:off x="3562350" y="3467100"/>
            <a:ext cx="695325" cy="628650"/>
          </a:xfrm>
          <a:prstGeom prst="pent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>
            <a:off x="4200525" y="2952750"/>
            <a:ext cx="609600" cy="466725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791075" y="2543175"/>
            <a:ext cx="476250" cy="4953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rot="10800000" flipV="1">
            <a:off x="3260034" y="3800478"/>
            <a:ext cx="740467" cy="73795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5400000">
            <a:off x="4647176" y="2822911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rot="10800000" flipV="1">
            <a:off x="4136337" y="3286125"/>
            <a:ext cx="388039" cy="38553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5400000">
            <a:off x="5190101" y="2289512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3200399" y="445769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3905249" y="375284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448174" y="321944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943474" y="2752724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5772149" y="2297699"/>
            <a:ext cx="5781675" cy="3000821"/>
          </a:xfrm>
          <a:prstGeom prst="rect">
            <a:avLst/>
          </a:prstGeom>
          <a:solidFill>
            <a:srgbClr val="BBE4F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算法思想：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对每个像素点找到距离视点最近的片元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在屏幕空间中：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其实是最靠近坐标屏幕的片元，也就是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z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值最小的片元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这个片元的颜色值就是这个像素点的颜色值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5045075" y="2607903"/>
            <a:ext cx="1188512" cy="63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328" tIns="45720" rIns="91440" bIns="158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  <a:cs typeface="微软雅黑" pitchFamily="34" charset="-122"/>
            </a:endParaRPr>
          </a:p>
          <a:p>
            <a:pPr marL="0" marR="0" lvl="0" indent="222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微软雅黑" pitchFamily="34" charset="-122"/>
              </a:rPr>
              <a:t/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微软雅黑" pitchFamily="34" charset="-122"/>
              </a:rPr>
            </a:b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45771" y="4320659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距离视点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最近的片元</a:t>
            </a:r>
            <a:endParaRPr lang="zh-CN" altLang="en-US" sz="1600" dirty="0"/>
          </a:p>
        </p:txBody>
      </p:sp>
      <p:cxnSp>
        <p:nvCxnSpPr>
          <p:cNvPr id="41" name="直接连接符 40"/>
          <p:cNvCxnSpPr>
            <a:stCxn id="22" idx="4"/>
            <a:endCxn id="31" idx="0"/>
          </p:cNvCxnSpPr>
          <p:nvPr/>
        </p:nvCxnSpPr>
        <p:spPr>
          <a:xfrm rot="16200000" flipH="1">
            <a:off x="4325517" y="3895110"/>
            <a:ext cx="224911" cy="626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171950" y="3733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733925" y="32004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5191125" y="27813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02964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101142" y="3503990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z</a:t>
            </a:r>
            <a:endParaRPr lang="zh-CN" altLang="en-US" sz="2000" dirty="0"/>
          </a:p>
        </p:txBody>
      </p:sp>
      <p:cxnSp>
        <p:nvCxnSpPr>
          <p:cNvPr id="38" name="直接箭头连接符 37"/>
          <p:cNvCxnSpPr/>
          <p:nvPr/>
        </p:nvCxnSpPr>
        <p:spPr>
          <a:xfrm rot="5400000">
            <a:off x="2031307" y="3860433"/>
            <a:ext cx="1440000" cy="1440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4" y="1533525"/>
            <a:ext cx="9534526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深度缓冲器算法（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Z-buffer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算法）</a:t>
            </a:r>
          </a:p>
        </p:txBody>
      </p:sp>
      <p:cxnSp>
        <p:nvCxnSpPr>
          <p:cNvPr id="8" name="直接箭头连接符 7"/>
          <p:cNvCxnSpPr/>
          <p:nvPr/>
        </p:nvCxnSpPr>
        <p:spPr>
          <a:xfrm rot="16200000" flipV="1">
            <a:off x="1127746" y="4399696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2027745" y="5289184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50386" y="3359144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y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3950181" y="5258232"/>
            <a:ext cx="295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endParaRPr lang="zh-CN" altLang="en-US" sz="2000" baseline="-25000" dirty="0"/>
          </a:p>
        </p:txBody>
      </p:sp>
      <p:sp>
        <p:nvSpPr>
          <p:cNvPr id="16" name="矩形 15"/>
          <p:cNvSpPr/>
          <p:nvPr/>
        </p:nvSpPr>
        <p:spPr>
          <a:xfrm>
            <a:off x="2638425" y="4143375"/>
            <a:ext cx="1200150" cy="8763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正五边形 21"/>
          <p:cNvSpPr/>
          <p:nvPr/>
        </p:nvSpPr>
        <p:spPr>
          <a:xfrm>
            <a:off x="3562350" y="3467100"/>
            <a:ext cx="695325" cy="628650"/>
          </a:xfrm>
          <a:prstGeom prst="pent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>
            <a:off x="4200525" y="2952750"/>
            <a:ext cx="609600" cy="466725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791075" y="2543175"/>
            <a:ext cx="476250" cy="4953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rot="10800000" flipV="1">
            <a:off x="3260034" y="3800478"/>
            <a:ext cx="740467" cy="73795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5400000">
            <a:off x="4647176" y="2822911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rot="10800000" flipV="1">
            <a:off x="4136337" y="3286125"/>
            <a:ext cx="388039" cy="38553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5400000">
            <a:off x="5190101" y="2289512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3200399" y="445769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3905249" y="375284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448174" y="321944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943474" y="2752724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5610224" y="2440574"/>
            <a:ext cx="5781675" cy="3000821"/>
          </a:xfrm>
          <a:prstGeom prst="rect">
            <a:avLst/>
          </a:prstGeom>
          <a:solidFill>
            <a:srgbClr val="BBE4F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算法步骤：</a:t>
            </a:r>
            <a:endParaRPr lang="en-US" altLang="zh-CN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、初始化：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   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将深度缓存与帧缓存中的所有单元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(x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y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)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初始化：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    深度缓存中各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(x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y)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单元置为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z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的最大值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    DepthBuffer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x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y 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）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=1</a:t>
            </a: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    帧缓存中各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(x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y)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单元颜色值置为背景色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    FrameBuffer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x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y 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）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=BackgroudColor</a:t>
            </a: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5045075" y="2607903"/>
            <a:ext cx="1188512" cy="63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328" tIns="45720" rIns="91440" bIns="158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  <a:cs typeface="微软雅黑" pitchFamily="34" charset="-122"/>
            </a:endParaRPr>
          </a:p>
          <a:p>
            <a:pPr marL="0" marR="0" lvl="0" indent="222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微软雅黑" pitchFamily="34" charset="-122"/>
              </a:rPr>
              <a:t/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微软雅黑" pitchFamily="34" charset="-122"/>
              </a:rPr>
            </a:b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71950" y="3733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733925" y="32004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5191125" y="27813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023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箭头连接符 54"/>
          <p:cNvCxnSpPr/>
          <p:nvPr/>
        </p:nvCxnSpPr>
        <p:spPr>
          <a:xfrm rot="5400000" flipH="1" flipV="1">
            <a:off x="4576008" y="3154779"/>
            <a:ext cx="1769646" cy="155608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立方体 50"/>
          <p:cNvSpPr/>
          <p:nvPr/>
        </p:nvSpPr>
        <p:spPr>
          <a:xfrm>
            <a:off x="5114926" y="3200400"/>
            <a:ext cx="1762124" cy="1238250"/>
          </a:xfrm>
          <a:prstGeom prst="cube">
            <a:avLst>
              <a:gd name="adj" fmla="val 24231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片元操作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grpSp>
        <p:nvGrpSpPr>
          <p:cNvPr id="3" name="组合 57"/>
          <p:cNvGrpSpPr/>
          <p:nvPr/>
        </p:nvGrpSpPr>
        <p:grpSpPr>
          <a:xfrm>
            <a:off x="5101147" y="3489260"/>
            <a:ext cx="1485441" cy="946483"/>
            <a:chOff x="6262896" y="4293840"/>
            <a:chExt cx="742835" cy="741146"/>
          </a:xfrm>
        </p:grpSpPr>
        <p:sp>
          <p:nvSpPr>
            <p:cNvPr id="28" name="矩形 27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5304595" y="489437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屏幕坐标系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00364" y="440278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05740" y="3359852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rot="16200000" flipV="1">
            <a:off x="3883492" y="4018646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891293" y="4720107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4689729" y="4816134"/>
            <a:ext cx="21587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4737591" y="2897829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sp>
        <p:nvSpPr>
          <p:cNvPr id="63" name="矩形 62"/>
          <p:cNvSpPr/>
          <p:nvPr/>
        </p:nvSpPr>
        <p:spPr>
          <a:xfrm>
            <a:off x="6239632" y="2705525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64" name="矩形 63"/>
          <p:cNvSpPr/>
          <p:nvPr/>
        </p:nvSpPr>
        <p:spPr>
          <a:xfrm>
            <a:off x="4500314" y="478378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圆角矩形标注 65"/>
          <p:cNvSpPr/>
          <p:nvPr/>
        </p:nvSpPr>
        <p:spPr>
          <a:xfrm>
            <a:off x="7248525" y="3810000"/>
            <a:ext cx="1047750" cy="790575"/>
          </a:xfrm>
          <a:prstGeom prst="wedgeRoundRectCallout">
            <a:avLst>
              <a:gd name="adj1" fmla="val -133561"/>
              <a:gd name="adj2" fmla="val 7093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左手系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885120" y="1513001"/>
            <a:ext cx="1720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屏幕坐标系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161345" y="2170226"/>
            <a:ext cx="247215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深度值规范为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0~1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之间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近平面：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Z=0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远平面：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Z=1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4" y="1533525"/>
            <a:ext cx="9534526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深度缓冲器算法（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Z-buffer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算法）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5734049" y="2356649"/>
            <a:ext cx="5781675" cy="3416320"/>
          </a:xfrm>
          <a:prstGeom prst="rect">
            <a:avLst/>
          </a:prstGeom>
          <a:solidFill>
            <a:srgbClr val="BBE4F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算法步骤：</a:t>
            </a:r>
            <a:endParaRPr lang="en-US" altLang="zh-CN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、处理场景中的每一多边形，每次一个：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    计算多边形的上各点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(x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y)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的深度值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z</a:t>
            </a: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    若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z&lt;depthBuff(x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y)</a:t>
            </a: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    则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depthBuff (x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y) =z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；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       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取得该多边形表面的颜色值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surfColor (x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y)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；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       frameBuff (x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y) =surfColor (x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y)</a:t>
            </a:r>
            <a:endParaRPr lang="zh-CN" altLang="en-US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5045075" y="2607903"/>
            <a:ext cx="1188512" cy="63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63328" tIns="45720" rIns="91440" bIns="158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宋体" pitchFamily="2" charset="-122"/>
              <a:cs typeface="微软雅黑" pitchFamily="34" charset="-122"/>
            </a:endParaRPr>
          </a:p>
          <a:p>
            <a:pPr marL="0" marR="0" lvl="0" indent="222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微软雅黑" pitchFamily="34" charset="-122"/>
              </a:rPr>
              <a:t/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宋体" pitchFamily="2" charset="-122"/>
                <a:cs typeface="微软雅黑" pitchFamily="34" charset="-122"/>
              </a:rPr>
            </a:b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101142" y="3503990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z</a:t>
            </a:r>
            <a:endParaRPr lang="zh-CN" altLang="en-US" sz="2000" dirty="0"/>
          </a:p>
        </p:txBody>
      </p:sp>
      <p:cxnSp>
        <p:nvCxnSpPr>
          <p:cNvPr id="32" name="直接箭头连接符 31"/>
          <p:cNvCxnSpPr/>
          <p:nvPr/>
        </p:nvCxnSpPr>
        <p:spPr>
          <a:xfrm rot="5400000">
            <a:off x="2031307" y="3860433"/>
            <a:ext cx="1440000" cy="1440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6200000" flipV="1">
            <a:off x="1127746" y="4399696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2027745" y="5289184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650386" y="3359144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y</a:t>
            </a:r>
            <a:endParaRPr lang="zh-CN" altLang="en-US" sz="2000" dirty="0"/>
          </a:p>
        </p:txBody>
      </p:sp>
      <p:sp>
        <p:nvSpPr>
          <p:cNvPr id="44" name="矩形 43"/>
          <p:cNvSpPr/>
          <p:nvPr/>
        </p:nvSpPr>
        <p:spPr>
          <a:xfrm>
            <a:off x="3950181" y="5258232"/>
            <a:ext cx="295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endParaRPr lang="zh-CN" altLang="en-US" sz="2000" baseline="-25000" dirty="0"/>
          </a:p>
        </p:txBody>
      </p:sp>
      <p:sp>
        <p:nvSpPr>
          <p:cNvPr id="46" name="矩形 45"/>
          <p:cNvSpPr/>
          <p:nvPr/>
        </p:nvSpPr>
        <p:spPr>
          <a:xfrm>
            <a:off x="2638425" y="4143375"/>
            <a:ext cx="1200150" cy="8763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正五边形 46"/>
          <p:cNvSpPr/>
          <p:nvPr/>
        </p:nvSpPr>
        <p:spPr>
          <a:xfrm>
            <a:off x="3562350" y="3467100"/>
            <a:ext cx="695325" cy="628650"/>
          </a:xfrm>
          <a:prstGeom prst="pent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>
            <a:off x="4200525" y="2952750"/>
            <a:ext cx="609600" cy="466725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791075" y="2543175"/>
            <a:ext cx="476250" cy="4953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箭头连接符 49"/>
          <p:cNvCxnSpPr/>
          <p:nvPr/>
        </p:nvCxnSpPr>
        <p:spPr>
          <a:xfrm rot="10800000" flipV="1">
            <a:off x="3260034" y="3800478"/>
            <a:ext cx="740467" cy="73795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rot="5400000">
            <a:off x="4647176" y="2822911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rot="10800000" flipV="1">
            <a:off x="4136337" y="3286125"/>
            <a:ext cx="388039" cy="38553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rot="5400000">
            <a:off x="5190101" y="2289512"/>
            <a:ext cx="356957" cy="349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3200399" y="445769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3905249" y="375284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4448174" y="3219449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943474" y="2752724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4171950" y="3733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733925" y="32004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5191125" y="27813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57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1" name="矩形 30"/>
          <p:cNvSpPr/>
          <p:nvPr/>
        </p:nvSpPr>
        <p:spPr>
          <a:xfrm>
            <a:off x="2162174" y="2123212"/>
            <a:ext cx="8743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思想：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画家在创作一幅油画时，总是先画背景，然后画较远处的场景，然后是近一点的物体，最后画最近的景物。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882" name="Picture 2" descr="https://gss2.bdstatic.com/9fo3dSag_xI4khGkpoWK1HF6hhy/baike/c0%3Dbaike80%2C5%2C5%2C80%2C26/sign=f4d0bda43a87e950561afb3e71513826/738b4710b912c8fc811e44aafc039245d78821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3300" y="3135312"/>
            <a:ext cx="10239375" cy="2562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9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2114549" y="2280970"/>
            <a:ext cx="7972426" cy="1338828"/>
          </a:xfrm>
          <a:prstGeom prst="rect">
            <a:avLst/>
          </a:prstGeom>
          <a:solidFill>
            <a:srgbClr val="BBE4F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数据结构：</a:t>
            </a:r>
            <a:endParaRPr lang="en-US" altLang="zh-CN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）多边形队列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：存储所有多边形</a:t>
            </a:r>
            <a:endParaRPr lang="zh-CN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）优先级队列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：深度排序得到的结果，按优先级存放所有多边形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06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2057399" y="2541747"/>
            <a:ext cx="8982076" cy="2169825"/>
          </a:xfrm>
          <a:prstGeom prst="rect">
            <a:avLst/>
          </a:prstGeom>
          <a:solidFill>
            <a:srgbClr val="BBE4F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222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算法步骤：</a:t>
            </a:r>
            <a:endParaRPr lang="en-US" altLang="zh-CN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）深度排序：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将多边形按深度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优先级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进行排序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，结果存入队列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fontAlgn="base"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               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距视点近的优先级高，距视点远的优先级低。</a:t>
            </a:r>
          </a:p>
          <a:p>
            <a:pPr fontAlgn="base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）扫描转换：从队列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中逐个取出多边形进行绘制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fontAlgn="base"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          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其实就是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由优先级低的多边形开始，逐个对多边形进行扫描转换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5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2428875" y="2378588"/>
            <a:ext cx="8572499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Step 1.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初始化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2667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将场景中的所有多边形按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z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max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由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大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到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小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的顺序存入一个先进先出队列中，记为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；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2667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同时初始化一空的先进先出队列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8430" y="420635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347666" y="497788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895725" y="419100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905250" y="461010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267200" y="419100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762500" y="419100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238750" y="419100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05250" y="5000625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914775" y="5419725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052968" y="209180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）深度排序</a:t>
            </a:r>
            <a:endParaRPr lang="zh-CN" altLang="en-US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7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2428876" y="2321439"/>
            <a:ext cx="8134349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Step 2.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只有一个多边形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中的多边形个数为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，则将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中的多边形直接加入到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中，同时将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中删除。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8430" y="386345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347666" y="463498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895725" y="384810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905250" y="426720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267200" y="384810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05250" y="4657725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914775" y="5076825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248150" y="4657725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52968" y="209180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）深度排序</a:t>
            </a:r>
            <a:endParaRPr lang="zh-CN" altLang="en-US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3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2476501" y="2216663"/>
            <a:ext cx="7429499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Step 3.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有多个多边形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从当前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取出多边形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进行判别：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8430" y="386345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347666" y="463498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895725" y="384810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3905250" y="426720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267200" y="384810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762500" y="384810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3905250" y="4657725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914775" y="5076825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052968" y="209180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）深度排序</a:t>
            </a:r>
            <a:endParaRPr lang="zh-CN" altLang="en-US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9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2476501" y="2315523"/>
            <a:ext cx="7429499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Step 3.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有多个多边形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从当前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取出多边形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进行判别：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9600" y="336326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）若对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中任意的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均有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z</a:t>
            </a:r>
            <a:r>
              <a:rPr lang="en-US" altLang="zh-CN" baseline="-300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max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(B)&lt;z</a:t>
            </a:r>
            <a:r>
              <a:rPr lang="en-US" altLang="zh-CN" baseline="-300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min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(A)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，则说明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中所有多边形中深度最深的，它与其它多边形在深度方向上无任何重叠，不会遮挡别的多边形。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按先进先出原则加入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中。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62216" y="524458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019800" y="5267325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029325" y="5686425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362700" y="5267325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rot="16200000" flipV="1">
            <a:off x="1108696" y="4704496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2008695" y="5593984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631336" y="3663944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z</a:t>
            </a:r>
            <a:endParaRPr lang="zh-CN" altLang="en-US" sz="2000" dirty="0"/>
          </a:p>
        </p:txBody>
      </p:sp>
      <p:sp>
        <p:nvSpPr>
          <p:cNvPr id="22" name="矩形 21"/>
          <p:cNvSpPr/>
          <p:nvPr/>
        </p:nvSpPr>
        <p:spPr>
          <a:xfrm>
            <a:off x="3931131" y="5563032"/>
            <a:ext cx="295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endParaRPr lang="zh-CN" altLang="en-US" sz="2000" baseline="-25000" dirty="0"/>
          </a:p>
        </p:txBody>
      </p:sp>
      <p:sp>
        <p:nvSpPr>
          <p:cNvPr id="32" name="等腰三角形 31"/>
          <p:cNvSpPr/>
          <p:nvPr/>
        </p:nvSpPr>
        <p:spPr>
          <a:xfrm>
            <a:off x="2609850" y="3905250"/>
            <a:ext cx="390525" cy="52387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998540" y="3996809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047875" y="4752975"/>
            <a:ext cx="800100" cy="2762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平行四边形 34"/>
          <p:cNvSpPr/>
          <p:nvPr/>
        </p:nvSpPr>
        <p:spPr>
          <a:xfrm>
            <a:off x="2390775" y="4991100"/>
            <a:ext cx="847725" cy="323850"/>
          </a:xfrm>
          <a:prstGeom prst="parallelogram">
            <a:avLst/>
          </a:prstGeom>
          <a:solidFill>
            <a:srgbClr val="00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236665" y="4911209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2052968" y="209180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）深度排序</a:t>
            </a:r>
            <a:endParaRPr lang="zh-CN" altLang="en-US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4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2476501" y="2315523"/>
            <a:ext cx="7429499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Step 3.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有多个多边形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从当前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取出多边形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进行判别：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9599" y="3382313"/>
            <a:ext cx="652462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）判别多边形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xoy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平面上投影的包围盒有无重叠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若无重叠，则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在队列中的顺序无关紧要。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按先进先出原则加入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中。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62216" y="491120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019800" y="493395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029325" y="535305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362700" y="493395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 rot="16200000" flipV="1">
            <a:off x="708646" y="4742596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1608645" y="5632084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231286" y="3702044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y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3531081" y="5601132"/>
            <a:ext cx="295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endParaRPr lang="zh-CN" altLang="en-US" sz="2000" baseline="-25000" dirty="0"/>
          </a:p>
        </p:txBody>
      </p:sp>
      <p:sp>
        <p:nvSpPr>
          <p:cNvPr id="21" name="等腰三角形 20"/>
          <p:cNvSpPr/>
          <p:nvPr/>
        </p:nvSpPr>
        <p:spPr>
          <a:xfrm>
            <a:off x="1895475" y="4048125"/>
            <a:ext cx="390525" cy="52387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931740" y="4215884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952750" y="4286250"/>
            <a:ext cx="838200" cy="7524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>
            <a:off x="2943225" y="4286250"/>
            <a:ext cx="847725" cy="752475"/>
          </a:xfrm>
          <a:prstGeom prst="parallelogram">
            <a:avLst/>
          </a:prstGeom>
          <a:solidFill>
            <a:srgbClr val="00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198565" y="4520684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866900" y="4057650"/>
            <a:ext cx="447675" cy="5048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052968" y="209180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）深度排序</a:t>
            </a:r>
            <a:endParaRPr lang="zh-CN" altLang="en-US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6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 flipV="1">
            <a:off x="2562225" y="4724400"/>
            <a:ext cx="1019175" cy="34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2476501" y="2315523"/>
            <a:ext cx="7429499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Step 3.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有多个多边形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从当前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取出多边形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进行判别：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9600" y="338231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）判别平面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完全位于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上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的重叠平面之后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按先进先出原则加入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中。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62216" y="472070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019800" y="474345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029325" y="516255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362700" y="474345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2562225" y="4953000"/>
            <a:ext cx="323850" cy="114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818728" y="4844534"/>
            <a:ext cx="902811" cy="52322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重叠平面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rot="10800000">
            <a:off x="2752725" y="5048250"/>
            <a:ext cx="1009652" cy="571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rot="16200000" flipV="1">
            <a:off x="1108696" y="4704496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008695" y="5593984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631336" y="3663944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z</a:t>
            </a:r>
            <a:endParaRPr lang="zh-CN" altLang="en-US" sz="2000" dirty="0"/>
          </a:p>
        </p:txBody>
      </p:sp>
      <p:sp>
        <p:nvSpPr>
          <p:cNvPr id="25" name="矩形 24"/>
          <p:cNvSpPr/>
          <p:nvPr/>
        </p:nvSpPr>
        <p:spPr>
          <a:xfrm>
            <a:off x="3931131" y="5563032"/>
            <a:ext cx="295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endParaRPr lang="zh-CN" altLang="en-US" sz="2000" baseline="-25000" dirty="0"/>
          </a:p>
        </p:txBody>
      </p:sp>
      <p:sp>
        <p:nvSpPr>
          <p:cNvPr id="28" name="矩形 27"/>
          <p:cNvSpPr/>
          <p:nvPr/>
        </p:nvSpPr>
        <p:spPr>
          <a:xfrm>
            <a:off x="2446090" y="4149209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579565" y="4511159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2209800" y="4410075"/>
            <a:ext cx="704850" cy="3143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052968" y="209180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）深度排序</a:t>
            </a:r>
            <a:endParaRPr lang="zh-CN" altLang="en-US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0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片元操作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cxnSp>
        <p:nvCxnSpPr>
          <p:cNvPr id="52" name="直接连接符 51"/>
          <p:cNvCxnSpPr/>
          <p:nvPr/>
        </p:nvCxnSpPr>
        <p:spPr>
          <a:xfrm rot="16200000" flipH="1">
            <a:off x="3176339" y="2483316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16200000" flipH="1">
            <a:off x="4897656" y="246246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16200000" flipH="1">
            <a:off x="6647850" y="243198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7869070" y="1966965"/>
            <a:ext cx="1129873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片元操作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140140" y="1972221"/>
            <a:ext cx="126124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697996" y="1977475"/>
            <a:ext cx="1124607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三角形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设置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342856" y="1961710"/>
            <a:ext cx="1334826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三角形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遍历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V="1">
            <a:off x="3869882" y="2229701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V="1">
            <a:off x="5661889" y="2224446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7411883" y="2229702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9025220" y="2213937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9439" y="3117984"/>
            <a:ext cx="12096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1831" y="3127509"/>
            <a:ext cx="12287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1755" y="3146658"/>
            <a:ext cx="12287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4297" y="3141897"/>
            <a:ext cx="12287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53147" y="3141978"/>
            <a:ext cx="12382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8" name="直接箭头连接符 67"/>
          <p:cNvCxnSpPr/>
          <p:nvPr/>
        </p:nvCxnSpPr>
        <p:spPr>
          <a:xfrm flipV="1">
            <a:off x="2232032" y="2237726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885120" y="1503476"/>
            <a:ext cx="1720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光栅化阶段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/>
          <p:cNvCxnSpPr/>
          <p:nvPr/>
        </p:nvCxnSpPr>
        <p:spPr>
          <a:xfrm flipV="1">
            <a:off x="2066925" y="4076700"/>
            <a:ext cx="1209675" cy="5715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714625" y="4524375"/>
            <a:ext cx="1209675" cy="638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2476501" y="2315523"/>
            <a:ext cx="7429499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Step 3.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有多个多边形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从当前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取出多边形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进行判别：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9600" y="3382313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有部分不在这个重叠面之后：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判别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上平面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的重叠平面是否完全位于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之前 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若是，将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按先进先出原则加入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62216" y="491120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6019800" y="493395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029325" y="535305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362700" y="493395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2714625" y="4514850"/>
            <a:ext cx="285750" cy="1619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390103" y="3987284"/>
            <a:ext cx="902811" cy="52322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重叠平面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/>
          <p:cNvCxnSpPr>
            <a:stCxn id="23" idx="1"/>
          </p:cNvCxnSpPr>
          <p:nvPr/>
        </p:nvCxnSpPr>
        <p:spPr>
          <a:xfrm rot="10800000" flipV="1">
            <a:off x="2886077" y="4248893"/>
            <a:ext cx="504026" cy="3135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2066925" y="4371975"/>
            <a:ext cx="571500" cy="276225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923253" y="3434834"/>
            <a:ext cx="902811" cy="523220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重叠平面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9" name="直接箭头连接符 28"/>
          <p:cNvCxnSpPr>
            <a:stCxn id="28" idx="2"/>
          </p:cNvCxnSpPr>
          <p:nvPr/>
        </p:nvCxnSpPr>
        <p:spPr>
          <a:xfrm rot="16200000" flipH="1">
            <a:off x="2147181" y="4185531"/>
            <a:ext cx="518696" cy="63741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16200000" flipV="1">
            <a:off x="689596" y="4799746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1589595" y="5689234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212236" y="3759194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z</a:t>
            </a:r>
            <a:endParaRPr lang="zh-CN" altLang="en-US" sz="2000" dirty="0"/>
          </a:p>
        </p:txBody>
      </p:sp>
      <p:sp>
        <p:nvSpPr>
          <p:cNvPr id="42" name="矩形 41"/>
          <p:cNvSpPr/>
          <p:nvPr/>
        </p:nvSpPr>
        <p:spPr>
          <a:xfrm>
            <a:off x="3512031" y="5658282"/>
            <a:ext cx="295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endParaRPr lang="zh-CN" altLang="en-US" sz="2000" baseline="-25000" dirty="0"/>
          </a:p>
        </p:txBody>
      </p:sp>
      <p:sp>
        <p:nvSpPr>
          <p:cNvPr id="43" name="矩形 42"/>
          <p:cNvSpPr/>
          <p:nvPr/>
        </p:nvSpPr>
        <p:spPr>
          <a:xfrm>
            <a:off x="2026990" y="4244459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3055690" y="4777859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2052968" y="209180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）深度排序</a:t>
            </a:r>
            <a:endParaRPr lang="zh-CN" altLang="en-US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07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2476501" y="2291062"/>
            <a:ext cx="742949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Step 3.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当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排好序了，继续处理其他的多边形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从当前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取出多边形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57449" y="3201338"/>
            <a:ext cx="65627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通过判别发现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遮挡了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的一部分，因此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的优先级最低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最后优先级由低到高的顺序为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738255" y="5358884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6305550" y="5343525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6315075" y="5762625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677025" y="5343525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172325" y="5343525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648575" y="5343525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2990852" y="4686300"/>
            <a:ext cx="752476" cy="3429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rot="16200000" flipV="1">
            <a:off x="1261096" y="4923571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2161095" y="5813059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783736" y="3883019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z</a:t>
            </a:r>
            <a:endParaRPr lang="zh-CN" altLang="en-US" sz="2000" dirty="0"/>
          </a:p>
        </p:txBody>
      </p:sp>
      <p:sp>
        <p:nvSpPr>
          <p:cNvPr id="23" name="矩形 22"/>
          <p:cNvSpPr/>
          <p:nvPr/>
        </p:nvSpPr>
        <p:spPr>
          <a:xfrm>
            <a:off x="4083531" y="5782107"/>
            <a:ext cx="295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endParaRPr lang="zh-CN" altLang="en-US" sz="2000" baseline="-25000" dirty="0"/>
          </a:p>
        </p:txBody>
      </p:sp>
      <p:sp>
        <p:nvSpPr>
          <p:cNvPr id="24" name="矩形 23"/>
          <p:cNvSpPr/>
          <p:nvPr/>
        </p:nvSpPr>
        <p:spPr>
          <a:xfrm>
            <a:off x="2379415" y="4044434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084265" y="4406384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2371725" y="4295775"/>
            <a:ext cx="695325" cy="6477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16200000" flipH="1">
            <a:off x="3657601" y="4733926"/>
            <a:ext cx="742950" cy="609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827215" y="4473059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728730" y="451115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6296025" y="449580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6305550" y="491490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6696075" y="449580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7172325" y="449580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5" name="下箭头 44"/>
          <p:cNvSpPr/>
          <p:nvPr/>
        </p:nvSpPr>
        <p:spPr>
          <a:xfrm>
            <a:off x="7658100" y="4981575"/>
            <a:ext cx="276225" cy="27622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052968" y="209180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）深度排序</a:t>
            </a:r>
            <a:endParaRPr lang="zh-CN" altLang="en-US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21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  <p:bldP spid="34" grpId="0" animBg="1"/>
      <p:bldP spid="35" grpId="0" animBg="1"/>
      <p:bldP spid="38" grpId="0"/>
      <p:bldP spid="4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深度测试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33525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深度排序算法（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depth sorting method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），又叫画家算法（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painter</a:t>
            </a:r>
            <a:r>
              <a:rPr lang="en-US" altLang="zh-CN" sz="2000" dirty="0" smtClean="0">
                <a:solidFill>
                  <a:srgbClr val="FF0000"/>
                </a:solidFill>
                <a:ea typeface="微软雅黑" pitchFamily="34" charset="-122"/>
              </a:rPr>
              <a:t>’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 algorithm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2476501" y="2470237"/>
            <a:ext cx="7429499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中按照优先级顺序取出多边形进行绘制</a:t>
            </a:r>
            <a:endParaRPr lang="zh-CN" altLang="en-US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614055" y="319670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3181350" y="318135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3190875" y="3600450"/>
            <a:ext cx="3152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552825" y="318135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048125" y="318135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524375" y="3181350"/>
            <a:ext cx="504825" cy="4191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 rot="16200000" flipH="1">
            <a:off x="6153150" y="4705349"/>
            <a:ext cx="600075" cy="504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448300" y="4638675"/>
            <a:ext cx="781050" cy="314325"/>
          </a:xfrm>
          <a:prstGeom prst="line">
            <a:avLst/>
          </a:prstGeom>
          <a:ln w="28575">
            <a:solidFill>
              <a:srgbClr val="139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200000" flipH="1">
            <a:off x="4895850" y="4191000"/>
            <a:ext cx="666750" cy="66675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052968" y="2091809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）扫描转换</a:t>
            </a:r>
            <a:endParaRPr lang="zh-CN" altLang="en-US" b="1" dirty="0">
              <a:solidFill>
                <a:srgbClr val="0066FF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rot="16200000" flipV="1">
            <a:off x="3766171" y="4828321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4666170" y="5717809"/>
            <a:ext cx="21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88811" y="3787769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z</a:t>
            </a:r>
            <a:endParaRPr lang="zh-CN" altLang="en-US" sz="2000" dirty="0"/>
          </a:p>
        </p:txBody>
      </p:sp>
      <p:sp>
        <p:nvSpPr>
          <p:cNvPr id="25" name="矩形 24"/>
          <p:cNvSpPr/>
          <p:nvPr/>
        </p:nvSpPr>
        <p:spPr>
          <a:xfrm>
            <a:off x="6588606" y="5686857"/>
            <a:ext cx="295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</a:t>
            </a:r>
            <a:endParaRPr lang="zh-CN" altLang="en-US" sz="2000" baseline="-25000" dirty="0"/>
          </a:p>
        </p:txBody>
      </p:sp>
      <p:sp>
        <p:nvSpPr>
          <p:cNvPr id="26" name="矩形 25"/>
          <p:cNvSpPr/>
          <p:nvPr/>
        </p:nvSpPr>
        <p:spPr>
          <a:xfrm>
            <a:off x="4884490" y="3949184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589340" y="4311134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6332290" y="4377809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96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4370" y="844463"/>
            <a:ext cx="7639391" cy="560107"/>
          </a:xfrm>
        </p:spPr>
        <p:txBody>
          <a:bodyPr/>
          <a:lstStyle/>
          <a:p>
            <a:r>
              <a:rPr lang="en-US" altLang="zh-CN" dirty="0" smtClean="0"/>
              <a:t>OpenGL</a:t>
            </a:r>
            <a:r>
              <a:rPr lang="zh-CN" altLang="en-US" dirty="0" smtClean="0"/>
              <a:t>中的消隐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4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3" y="1543050"/>
            <a:ext cx="10153651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面剔除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深度测试</a:t>
            </a:r>
          </a:p>
        </p:txBody>
      </p:sp>
      <p:sp>
        <p:nvSpPr>
          <p:cNvPr id="10" name="矩形 9"/>
          <p:cNvSpPr/>
          <p:nvPr/>
        </p:nvSpPr>
        <p:spPr>
          <a:xfrm>
            <a:off x="2180164" y="2279735"/>
            <a:ext cx="3719031" cy="1289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OpenGL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中可以开启多边形剔除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如：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glEnable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GL_CULL_FACE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       glCullFace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mode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;</a:t>
            </a:r>
          </a:p>
        </p:txBody>
      </p:sp>
      <p:sp>
        <p:nvSpPr>
          <p:cNvPr id="11" name="矩形 10"/>
          <p:cNvSpPr/>
          <p:nvPr/>
        </p:nvSpPr>
        <p:spPr>
          <a:xfrm>
            <a:off x="4710714" y="3920609"/>
            <a:ext cx="6663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mode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GL_FRONT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GL_BACK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GL_FRONT_AND_BACK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4514850" y="3581400"/>
            <a:ext cx="586389" cy="337036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175659" y="4489683"/>
            <a:ext cx="907336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深度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测试默认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是关闭的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，所以如果要启用深度测试的话，我们需要用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GL_DEPTH_TEST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选项来启用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它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如：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1"/>
          <p:cNvSpPr txBox="1"/>
          <p:nvPr/>
        </p:nvSpPr>
        <p:spPr>
          <a:xfrm>
            <a:off x="2669712" y="5336116"/>
            <a:ext cx="746448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glEnable(GL_DEPTH_TEST</a:t>
            </a:r>
            <a:r>
              <a:rPr lang="en-US" altLang="zh-CN" sz="1600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);</a:t>
            </a:r>
            <a:endParaRPr lang="zh-CN" altLang="en-US" sz="1600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0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直接连接符 113"/>
          <p:cNvCxnSpPr/>
          <p:nvPr/>
        </p:nvCxnSpPr>
        <p:spPr>
          <a:xfrm rot="16200000" flipH="1">
            <a:off x="3224464" y="2483316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rot="16200000" flipH="1">
            <a:off x="4897656" y="246246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6200000" flipH="1">
            <a:off x="6647850" y="243198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69070" y="1966965"/>
            <a:ext cx="1129873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片元操作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40140" y="1972221"/>
            <a:ext cx="1261241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97996" y="1977475"/>
            <a:ext cx="1124607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三角形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设置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42856" y="1961710"/>
            <a:ext cx="1334826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三角形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遍历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3869882" y="2229701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5661889" y="2224446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411883" y="2229702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9025220" y="2213937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709553" y="1857676"/>
            <a:ext cx="1511307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767645" y="423252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20600" y="422610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深度测试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4783600" y="439684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793197" y="421648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颜色混合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283537" y="438562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754599" y="437439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3290081" y="439524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530586" y="4002499"/>
            <a:ext cx="4371756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644621" y="422610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片元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2644798" y="36004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片元操作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254546" y="4214874"/>
            <a:ext cx="151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颜色缓冲区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片元操作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几个重要的缓存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>
          <a:xfrm>
            <a:off x="4371974" y="2514600"/>
            <a:ext cx="9534526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颜色缓存</a:t>
            </a:r>
            <a:endParaRPr lang="en-US" altLang="zh-CN" sz="2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模板缓存</a:t>
            </a:r>
            <a:endParaRPr lang="en-US" altLang="zh-CN" sz="2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深度缓存</a:t>
            </a:r>
            <a:endParaRPr lang="en-US" altLang="zh-CN" sz="2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累计缓存</a:t>
            </a:r>
            <a:endParaRPr lang="en-US" altLang="zh-CN" sz="2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CN" sz="2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几个重要的缓冲区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76424" y="1533525"/>
            <a:ext cx="9534526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颜色缓存</a:t>
            </a:r>
          </a:p>
        </p:txBody>
      </p:sp>
      <p:sp>
        <p:nvSpPr>
          <p:cNvPr id="22" name="矩形 21"/>
          <p:cNvSpPr/>
          <p:nvPr/>
        </p:nvSpPr>
        <p:spPr>
          <a:xfrm>
            <a:off x="2143125" y="2233910"/>
            <a:ext cx="8943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颜色缓存（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Color Buffer/Pixel Buffer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）存储每个像素点的颜色值。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95943" name="Object 7"/>
          <p:cNvGraphicFramePr>
            <a:graphicFrameLocks noChangeAspect="1"/>
          </p:cNvGraphicFramePr>
          <p:nvPr/>
        </p:nvGraphicFramePr>
        <p:xfrm>
          <a:off x="4313238" y="2901950"/>
          <a:ext cx="3533775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3" imgW="2916360" imgH="2196360" progId="">
                  <p:embed/>
                </p:oleObj>
              </mc:Choice>
              <mc:Fallback>
                <p:oleObj name="VISIO" r:id="rId3" imgW="2916360" imgH="219636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2901950"/>
                        <a:ext cx="3533775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几个重要的缓冲区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1876424" y="1533525"/>
            <a:ext cx="9534526" cy="628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模板缓存</a:t>
            </a:r>
          </a:p>
        </p:txBody>
      </p:sp>
      <p:sp>
        <p:nvSpPr>
          <p:cNvPr id="19" name="矩形 18"/>
          <p:cNvSpPr/>
          <p:nvPr/>
        </p:nvSpPr>
        <p:spPr>
          <a:xfrm>
            <a:off x="2143124" y="2129135"/>
            <a:ext cx="820102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模板缓存（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Stencil Buffer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）存储了一个模板，比如可以设定模板上对应点为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的像素点才会被显示出来。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2334" y="566368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模板缓存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3475" y="3219450"/>
            <a:ext cx="2371725" cy="23145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43150" y="3219450"/>
            <a:ext cx="2371725" cy="231457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943475" y="3352800"/>
            <a:ext cx="2371725" cy="23145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dirty="0" smtClean="0"/>
              <a:t>0000000000000000</a:t>
            </a:r>
          </a:p>
          <a:p>
            <a:pPr algn="dist"/>
            <a:r>
              <a:rPr lang="en-US" altLang="zh-CN" dirty="0" smtClean="0"/>
              <a:t>0000000000000000</a:t>
            </a:r>
            <a:endParaRPr lang="zh-CN" altLang="en-US" dirty="0" smtClean="0"/>
          </a:p>
          <a:p>
            <a:pPr algn="dist"/>
            <a:r>
              <a:rPr lang="en-US" altLang="zh-CN" dirty="0" smtClean="0"/>
              <a:t>00000</a:t>
            </a:r>
            <a:r>
              <a:rPr lang="en-US" altLang="zh-CN" dirty="0" smtClean="0">
                <a:solidFill>
                  <a:srgbClr val="00B0F0"/>
                </a:solidFill>
              </a:rPr>
              <a:t>111111</a:t>
            </a:r>
            <a:r>
              <a:rPr lang="en-US" altLang="zh-CN" dirty="0" smtClean="0"/>
              <a:t>00000</a:t>
            </a:r>
            <a:endParaRPr lang="zh-CN" altLang="en-US" dirty="0" smtClean="0"/>
          </a:p>
          <a:p>
            <a:pPr algn="dist"/>
            <a:r>
              <a:rPr lang="en-US" altLang="zh-CN" dirty="0" smtClean="0"/>
              <a:t>0000000</a:t>
            </a:r>
            <a:r>
              <a:rPr lang="en-US" altLang="zh-CN" dirty="0" smtClean="0">
                <a:solidFill>
                  <a:srgbClr val="00B0F0"/>
                </a:solidFill>
              </a:rPr>
              <a:t>11</a:t>
            </a:r>
            <a:r>
              <a:rPr lang="en-US" altLang="zh-CN" dirty="0" smtClean="0"/>
              <a:t>0000000</a:t>
            </a:r>
          </a:p>
          <a:p>
            <a:pPr algn="dist"/>
            <a:r>
              <a:rPr lang="en-US" altLang="zh-CN" dirty="0" smtClean="0"/>
              <a:t>0000000</a:t>
            </a:r>
            <a:r>
              <a:rPr lang="en-US" altLang="zh-CN" dirty="0" smtClean="0">
                <a:solidFill>
                  <a:srgbClr val="00B0F0"/>
                </a:solidFill>
              </a:rPr>
              <a:t>11</a:t>
            </a:r>
            <a:r>
              <a:rPr lang="en-US" altLang="zh-CN" dirty="0" smtClean="0"/>
              <a:t>0000000</a:t>
            </a:r>
          </a:p>
          <a:p>
            <a:pPr algn="dist"/>
            <a:r>
              <a:rPr lang="en-US" altLang="zh-CN" dirty="0" smtClean="0"/>
              <a:t>00000000</a:t>
            </a:r>
            <a:r>
              <a:rPr lang="en-US" altLang="zh-CN" dirty="0" smtClean="0">
                <a:solidFill>
                  <a:srgbClr val="00B0F0"/>
                </a:solidFill>
              </a:rPr>
              <a:t>11</a:t>
            </a:r>
            <a:r>
              <a:rPr lang="en-US" altLang="zh-CN" dirty="0" smtClean="0"/>
              <a:t>0000000000000000000000</a:t>
            </a:r>
            <a:endParaRPr lang="zh-CN" altLang="en-US" dirty="0" smtClean="0"/>
          </a:p>
          <a:p>
            <a:pPr algn="dist"/>
            <a:r>
              <a:rPr lang="en-US" altLang="zh-CN" dirty="0" smtClean="0"/>
              <a:t>0000000000000000</a:t>
            </a:r>
            <a:endParaRPr lang="zh-CN" altLang="en-US" dirty="0" smtClean="0"/>
          </a:p>
          <a:p>
            <a:pPr algn="dist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543800" y="3219450"/>
            <a:ext cx="2371725" cy="23145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39125" y="3600450"/>
            <a:ext cx="889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sz="9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05375" y="3190875"/>
            <a:ext cx="2447925" cy="2381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8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2364</Words>
  <Application>Microsoft Office PowerPoint</Application>
  <PresentationFormat>宽屏</PresentationFormat>
  <Paragraphs>684</Paragraphs>
  <Slides>53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VISIO</vt:lpstr>
      <vt:lpstr>PowerPoint 演示文稿</vt:lpstr>
      <vt:lpstr>片元操作</vt:lpstr>
      <vt:lpstr>片元操作</vt:lpstr>
      <vt:lpstr>片元操作</vt:lpstr>
      <vt:lpstr>片元操作</vt:lpstr>
      <vt:lpstr>片元操作</vt:lpstr>
      <vt:lpstr>几个重要的缓存</vt:lpstr>
      <vt:lpstr>几个重要的缓冲区</vt:lpstr>
      <vt:lpstr>几个重要的缓冲区</vt:lpstr>
      <vt:lpstr>几个重要的缓冲区</vt:lpstr>
      <vt:lpstr>几个重要的缓冲区</vt:lpstr>
      <vt:lpstr>几个重要的缓冲区</vt:lpstr>
      <vt:lpstr>再看片元操作</vt:lpstr>
      <vt:lpstr>再看片元操作</vt:lpstr>
      <vt:lpstr>再看片元操作</vt:lpstr>
      <vt:lpstr>再看片元操作</vt:lpstr>
      <vt:lpstr>再看片元操作</vt:lpstr>
      <vt:lpstr>再看片元操作</vt:lpstr>
      <vt:lpstr>再看片元操作</vt:lpstr>
      <vt:lpstr>再看片元操作</vt:lpstr>
      <vt:lpstr>再看片元操作</vt:lpstr>
      <vt:lpstr>再看片元操作</vt:lpstr>
      <vt:lpstr>再看片元操作</vt:lpstr>
      <vt:lpstr>再看片元操作</vt:lpstr>
      <vt:lpstr>再看片元操作</vt:lpstr>
      <vt:lpstr>再看片元操作</vt:lpstr>
      <vt:lpstr>再看片元操作</vt:lpstr>
      <vt:lpstr>再看片元操作</vt:lpstr>
      <vt:lpstr>提纲</vt:lpstr>
      <vt:lpstr>消隐的概念</vt:lpstr>
      <vt:lpstr>面剔除</vt:lpstr>
      <vt:lpstr>面剔除</vt:lpstr>
      <vt:lpstr>面剔除</vt:lpstr>
      <vt:lpstr>面剔除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深度测试</vt:lpstr>
      <vt:lpstr>OpenGL中的消隐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jake</cp:lastModifiedBy>
  <cp:revision>1573</cp:revision>
  <dcterms:created xsi:type="dcterms:W3CDTF">2018-03-21T07:46:00Z</dcterms:created>
  <dcterms:modified xsi:type="dcterms:W3CDTF">2018-11-04T10:43:47Z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